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256" r:id="rId3"/>
    <p:sldId id="379" r:id="rId4"/>
    <p:sldId id="363" r:id="rId5"/>
    <p:sldId id="366" r:id="rId6"/>
    <p:sldId id="265" r:id="rId7"/>
    <p:sldId id="367" r:id="rId8"/>
    <p:sldId id="368" r:id="rId9"/>
    <p:sldId id="350" r:id="rId10"/>
    <p:sldId id="374" r:id="rId11"/>
    <p:sldId id="349" r:id="rId12"/>
    <p:sldId id="358" r:id="rId13"/>
    <p:sldId id="377" r:id="rId14"/>
    <p:sldId id="348" r:id="rId15"/>
    <p:sldId id="355" r:id="rId16"/>
    <p:sldId id="356" r:id="rId17"/>
    <p:sldId id="380" r:id="rId18"/>
    <p:sldId id="354" r:id="rId19"/>
    <p:sldId id="373" r:id="rId20"/>
    <p:sldId id="357" r:id="rId21"/>
    <p:sldId id="378" r:id="rId22"/>
    <p:sldId id="360" r:id="rId23"/>
    <p:sldId id="352" r:id="rId24"/>
    <p:sldId id="351" r:id="rId25"/>
    <p:sldId id="353" r:id="rId26"/>
    <p:sldId id="359" r:id="rId27"/>
    <p:sldId id="376" r:id="rId28"/>
    <p:sldId id="266" r:id="rId2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83AD46-D34F-43A3-9C65-56757D3CC830}">
          <p14:sldIdLst>
            <p14:sldId id="256"/>
            <p14:sldId id="379"/>
            <p14:sldId id="363"/>
            <p14:sldId id="366"/>
            <p14:sldId id="265"/>
            <p14:sldId id="367"/>
            <p14:sldId id="368"/>
            <p14:sldId id="350"/>
            <p14:sldId id="374"/>
            <p14:sldId id="349"/>
            <p14:sldId id="358"/>
            <p14:sldId id="377"/>
            <p14:sldId id="348"/>
            <p14:sldId id="355"/>
            <p14:sldId id="356"/>
            <p14:sldId id="380"/>
            <p14:sldId id="354"/>
            <p14:sldId id="373"/>
            <p14:sldId id="357"/>
            <p14:sldId id="378"/>
            <p14:sldId id="360"/>
            <p14:sldId id="352"/>
            <p14:sldId id="351"/>
            <p14:sldId id="353"/>
            <p14:sldId id="359"/>
            <p14:sldId id="376"/>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Albright" initials="SA" lastIdx="1" clrIdx="0">
    <p:extLst>
      <p:ext uri="{19B8F6BF-5375-455C-9EA6-DF929625EA0E}">
        <p15:presenceInfo xmlns:p15="http://schemas.microsoft.com/office/powerpoint/2012/main" userId="e185a019158f71f9" providerId="Windows Live"/>
      </p:ext>
    </p:extLst>
  </p:cmAuthor>
  <p:cmAuthor id="2" name="Sue Ryburn" initials="SR" lastIdx="1" clrIdx="1">
    <p:extLst>
      <p:ext uri="{19B8F6BF-5375-455C-9EA6-DF929625EA0E}">
        <p15:presenceInfo xmlns:p15="http://schemas.microsoft.com/office/powerpoint/2012/main" userId="S::sue@sueryburn.com::27f1c5db-a5c7-49a5-aaf7-c4c22fb4c4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E2E"/>
    <a:srgbClr val="FFCC00"/>
    <a:srgbClr val="FFFF00"/>
    <a:srgbClr val="FF3399"/>
    <a:srgbClr val="70FF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7F4CE1-2346-4978-ABCA-E97EBF46A844}" v="37" dt="2026-02-23T16:31:50.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26" autoAdjust="0"/>
    <p:restoredTop sz="96285" autoAdjust="0"/>
  </p:normalViewPr>
  <p:slideViewPr>
    <p:cSldViewPr snapToGrid="0">
      <p:cViewPr varScale="1">
        <p:scale>
          <a:sx n="98" d="100"/>
          <a:sy n="98" d="100"/>
        </p:scale>
        <p:origin x="756" y="312"/>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yburn" userId="8091c7167e7a42eb" providerId="LiveId" clId="{AA47BC5C-70CE-4702-BC7F-3FF2DCC11177}"/>
    <pc:docChg chg="undo custSel addSld delSld modSld sldOrd modSection modNotesMaster">
      <pc:chgData name="Sue Ryburn" userId="8091c7167e7a42eb" providerId="LiveId" clId="{AA47BC5C-70CE-4702-BC7F-3FF2DCC11177}" dt="2026-02-23T16:32:19.859" v="3138" actId="20577"/>
      <pc:docMkLst>
        <pc:docMk/>
      </pc:docMkLst>
      <pc:sldChg chg="addSp delSp modSp add del mod ord setBg">
        <pc:chgData name="Sue Ryburn" userId="8091c7167e7a42eb" providerId="LiveId" clId="{AA47BC5C-70CE-4702-BC7F-3FF2DCC11177}" dt="2026-02-21T00:57:52.845" v="2900" actId="26606"/>
        <pc:sldMkLst>
          <pc:docMk/>
          <pc:sldMk cId="1997973843" sldId="256"/>
        </pc:sldMkLst>
        <pc:spChg chg="mod">
          <ac:chgData name="Sue Ryburn" userId="8091c7167e7a42eb" providerId="LiveId" clId="{AA47BC5C-70CE-4702-BC7F-3FF2DCC11177}" dt="2026-02-21T00:57:52.845" v="2900" actId="26606"/>
          <ac:spMkLst>
            <pc:docMk/>
            <pc:sldMk cId="1997973843" sldId="256"/>
            <ac:spMk id="2" creationId="{FF787FA4-8CE5-47C7-8804-9A4B7BA7D74B}"/>
          </ac:spMkLst>
        </pc:spChg>
        <pc:spChg chg="add mod">
          <ac:chgData name="Sue Ryburn" userId="8091c7167e7a42eb" providerId="LiveId" clId="{AA47BC5C-70CE-4702-BC7F-3FF2DCC11177}" dt="2026-02-20T04:26:12.590" v="499" actId="20578"/>
          <ac:spMkLst>
            <pc:docMk/>
            <pc:sldMk cId="1997973843" sldId="256"/>
            <ac:spMk id="7" creationId="{C65D35EC-AF13-983E-8751-03B82846E2F8}"/>
          </ac:spMkLst>
        </pc:spChg>
        <pc:spChg chg="add mod">
          <ac:chgData name="Sue Ryburn" userId="8091c7167e7a42eb" providerId="LiveId" clId="{AA47BC5C-70CE-4702-BC7F-3FF2DCC11177}" dt="2026-02-20T04:29:47.059" v="611" actId="20578"/>
          <ac:spMkLst>
            <pc:docMk/>
            <pc:sldMk cId="1997973843" sldId="256"/>
            <ac:spMk id="9" creationId="{52E44E7A-E9DC-1B50-C0A8-1C6BA314EAFD}"/>
          </ac:spMkLst>
        </pc:spChg>
        <pc:picChg chg="mod ord">
          <ac:chgData name="Sue Ryburn" userId="8091c7167e7a42eb" providerId="LiveId" clId="{AA47BC5C-70CE-4702-BC7F-3FF2DCC11177}" dt="2026-02-21T00:57:52.845" v="2900" actId="26606"/>
          <ac:picMkLst>
            <pc:docMk/>
            <pc:sldMk cId="1997973843" sldId="256"/>
            <ac:picMk id="4" creationId="{7D64AC47-2563-42BD-9073-0F71B438FEEA}"/>
          </ac:picMkLst>
        </pc:picChg>
        <pc:picChg chg="mod">
          <ac:chgData name="Sue Ryburn" userId="8091c7167e7a42eb" providerId="LiveId" clId="{AA47BC5C-70CE-4702-BC7F-3FF2DCC11177}" dt="2026-02-21T00:57:52.845" v="2900" actId="26606"/>
          <ac:picMkLst>
            <pc:docMk/>
            <pc:sldMk cId="1997973843" sldId="256"/>
            <ac:picMk id="5" creationId="{6533AC06-4C0F-6913-BC3D-787A85901783}"/>
          </ac:picMkLst>
        </pc:picChg>
        <pc:picChg chg="add mod ord">
          <ac:chgData name="Sue Ryburn" userId="8091c7167e7a42eb" providerId="LiveId" clId="{AA47BC5C-70CE-4702-BC7F-3FF2DCC11177}" dt="2026-02-21T00:57:52.845" v="2900" actId="26606"/>
          <ac:picMkLst>
            <pc:docMk/>
            <pc:sldMk cId="1997973843" sldId="256"/>
            <ac:picMk id="10" creationId="{E1A84328-102A-FE79-3534-3C41D9E7AFDD}"/>
          </ac:picMkLst>
        </pc:picChg>
      </pc:sldChg>
      <pc:sldChg chg="addSp delSp modSp mod">
        <pc:chgData name="Sue Ryburn" userId="8091c7167e7a42eb" providerId="LiveId" clId="{AA47BC5C-70CE-4702-BC7F-3FF2DCC11177}" dt="2026-02-18T18:31:40.332" v="347" actId="207"/>
        <pc:sldMkLst>
          <pc:docMk/>
          <pc:sldMk cId="1698143709" sldId="265"/>
        </pc:sldMkLst>
        <pc:spChg chg="mod">
          <ac:chgData name="Sue Ryburn" userId="8091c7167e7a42eb" providerId="LiveId" clId="{AA47BC5C-70CE-4702-BC7F-3FF2DCC11177}" dt="2026-02-18T18:31:40.332" v="347" actId="207"/>
          <ac:spMkLst>
            <pc:docMk/>
            <pc:sldMk cId="1698143709" sldId="265"/>
            <ac:spMk id="20" creationId="{42B5AB8E-8ABC-7607-B704-34DBA13804C0}"/>
          </ac:spMkLst>
        </pc:spChg>
        <pc:picChg chg="add mod">
          <ac:chgData name="Sue Ryburn" userId="8091c7167e7a42eb" providerId="LiveId" clId="{AA47BC5C-70CE-4702-BC7F-3FF2DCC11177}" dt="2026-02-11T02:15:53.915" v="271" actId="1076"/>
          <ac:picMkLst>
            <pc:docMk/>
            <pc:sldMk cId="1698143709" sldId="265"/>
            <ac:picMk id="7" creationId="{70279220-7E41-9928-4ED3-1B62E9F3B376}"/>
          </ac:picMkLst>
        </pc:picChg>
      </pc:sldChg>
      <pc:sldChg chg="addSp delSp modSp mod">
        <pc:chgData name="Sue Ryburn" userId="8091c7167e7a42eb" providerId="LiveId" clId="{AA47BC5C-70CE-4702-BC7F-3FF2DCC11177}" dt="2026-02-21T00:59:37.617" v="2904" actId="26606"/>
        <pc:sldMkLst>
          <pc:docMk/>
          <pc:sldMk cId="2683499442" sldId="348"/>
        </pc:sldMkLst>
        <pc:spChg chg="mod">
          <ac:chgData name="Sue Ryburn" userId="8091c7167e7a42eb" providerId="LiveId" clId="{AA47BC5C-70CE-4702-BC7F-3FF2DCC11177}" dt="2026-02-21T00:59:37.617" v="2904" actId="26606"/>
          <ac:spMkLst>
            <pc:docMk/>
            <pc:sldMk cId="2683499442" sldId="348"/>
            <ac:spMk id="2" creationId="{BEFB5FD5-AC18-4CE3-8F7D-2CE95CDB03B4}"/>
          </ac:spMkLst>
        </pc:spChg>
        <pc:spChg chg="mod">
          <ac:chgData name="Sue Ryburn" userId="8091c7167e7a42eb" providerId="LiveId" clId="{AA47BC5C-70CE-4702-BC7F-3FF2DCC11177}" dt="2026-02-21T00:59:37.617" v="2904" actId="26606"/>
          <ac:spMkLst>
            <pc:docMk/>
            <pc:sldMk cId="2683499442" sldId="348"/>
            <ac:spMk id="3" creationId="{0526C375-B074-444D-817E-D4D056392F03}"/>
          </ac:spMkLst>
        </pc:spChg>
        <pc:spChg chg="add del">
          <ac:chgData name="Sue Ryburn" userId="8091c7167e7a42eb" providerId="LiveId" clId="{AA47BC5C-70CE-4702-BC7F-3FF2DCC11177}" dt="2026-02-21T00:59:37.617" v="2904" actId="26606"/>
          <ac:spMkLst>
            <pc:docMk/>
            <pc:sldMk cId="2683499442" sldId="348"/>
            <ac:spMk id="26" creationId="{600B5AE2-C5CC-499C-8F2D-249888BE22C2}"/>
          </ac:spMkLst>
        </pc:spChg>
        <pc:spChg chg="add del">
          <ac:chgData name="Sue Ryburn" userId="8091c7167e7a42eb" providerId="LiveId" clId="{AA47BC5C-70CE-4702-BC7F-3FF2DCC11177}" dt="2026-02-21T00:59:37.617" v="2904" actId="26606"/>
          <ac:spMkLst>
            <pc:docMk/>
            <pc:sldMk cId="2683499442" sldId="348"/>
            <ac:spMk id="27" creationId="{BA7A3698-B350-40E5-8475-9BCC41A089FC}"/>
          </ac:spMkLst>
        </pc:spChg>
        <pc:spChg chg="add del">
          <ac:chgData name="Sue Ryburn" userId="8091c7167e7a42eb" providerId="LiveId" clId="{AA47BC5C-70CE-4702-BC7F-3FF2DCC11177}" dt="2026-02-21T00:59:37.617" v="2904" actId="26606"/>
          <ac:spMkLst>
            <pc:docMk/>
            <pc:sldMk cId="2683499442" sldId="348"/>
            <ac:spMk id="29" creationId="{311973C2-EB8B-452A-A698-4A252FD3AE28}"/>
          </ac:spMkLst>
        </pc:spChg>
        <pc:spChg chg="add del">
          <ac:chgData name="Sue Ryburn" userId="8091c7167e7a42eb" providerId="LiveId" clId="{AA47BC5C-70CE-4702-BC7F-3FF2DCC11177}" dt="2026-02-21T00:59:37.617" v="2904" actId="26606"/>
          <ac:spMkLst>
            <pc:docMk/>
            <pc:sldMk cId="2683499442" sldId="348"/>
            <ac:spMk id="30" creationId="{10162E77-11AD-44A7-84EC-40C59EEFBD2E}"/>
          </ac:spMkLst>
        </pc:spChg>
      </pc:sldChg>
      <pc:sldChg chg="modSp mod ord">
        <pc:chgData name="Sue Ryburn" userId="8091c7167e7a42eb" providerId="LiveId" clId="{AA47BC5C-70CE-4702-BC7F-3FF2DCC11177}" dt="2026-02-20T22:29:43.682" v="1879"/>
        <pc:sldMkLst>
          <pc:docMk/>
          <pc:sldMk cId="3761622412" sldId="349"/>
        </pc:sldMkLst>
        <pc:spChg chg="mod">
          <ac:chgData name="Sue Ryburn" userId="8091c7167e7a42eb" providerId="LiveId" clId="{AA47BC5C-70CE-4702-BC7F-3FF2DCC11177}" dt="2026-02-20T18:07:14.666" v="1460" actId="113"/>
          <ac:spMkLst>
            <pc:docMk/>
            <pc:sldMk cId="3761622412" sldId="349"/>
            <ac:spMk id="12" creationId="{ABD389DA-1699-4F6D-A6A1-980DA600DFD0}"/>
          </ac:spMkLst>
        </pc:spChg>
      </pc:sldChg>
      <pc:sldChg chg="modSp mod">
        <pc:chgData name="Sue Ryburn" userId="8091c7167e7a42eb" providerId="LiveId" clId="{AA47BC5C-70CE-4702-BC7F-3FF2DCC11177}" dt="2026-02-20T22:23:46.452" v="1857" actId="20577"/>
        <pc:sldMkLst>
          <pc:docMk/>
          <pc:sldMk cId="2832174018" sldId="350"/>
        </pc:sldMkLst>
        <pc:spChg chg="mod">
          <ac:chgData name="Sue Ryburn" userId="8091c7167e7a42eb" providerId="LiveId" clId="{AA47BC5C-70CE-4702-BC7F-3FF2DCC11177}" dt="2026-02-20T17:35:50.821" v="1350" actId="20577"/>
          <ac:spMkLst>
            <pc:docMk/>
            <pc:sldMk cId="2832174018" sldId="350"/>
            <ac:spMk id="10" creationId="{20C6DF66-FB84-4054-ACF8-28779CFE247B}"/>
          </ac:spMkLst>
        </pc:spChg>
        <pc:spChg chg="mod">
          <ac:chgData name="Sue Ryburn" userId="8091c7167e7a42eb" providerId="LiveId" clId="{AA47BC5C-70CE-4702-BC7F-3FF2DCC11177}" dt="2026-02-20T22:23:46.452" v="1857" actId="20577"/>
          <ac:spMkLst>
            <pc:docMk/>
            <pc:sldMk cId="2832174018" sldId="350"/>
            <ac:spMk id="79" creationId="{02CFB59C-BCA1-4B46-BEC3-433523C20785}"/>
          </ac:spMkLst>
        </pc:spChg>
      </pc:sldChg>
      <pc:sldChg chg="modSp mod">
        <pc:chgData name="Sue Ryburn" userId="8091c7167e7a42eb" providerId="LiveId" clId="{AA47BC5C-70CE-4702-BC7F-3FF2DCC11177}" dt="2026-02-20T05:03:02.826" v="1334" actId="20577"/>
        <pc:sldMkLst>
          <pc:docMk/>
          <pc:sldMk cId="1949478978" sldId="351"/>
        </pc:sldMkLst>
        <pc:spChg chg="mod">
          <ac:chgData name="Sue Ryburn" userId="8091c7167e7a42eb" providerId="LiveId" clId="{AA47BC5C-70CE-4702-BC7F-3FF2DCC11177}" dt="2026-02-20T05:03:02.826" v="1334" actId="20577"/>
          <ac:spMkLst>
            <pc:docMk/>
            <pc:sldMk cId="1949478978" sldId="351"/>
            <ac:spMk id="3" creationId="{21203999-87AE-4605-B47D-EA3CDA408A2E}"/>
          </ac:spMkLst>
        </pc:spChg>
        <pc:picChg chg="mod">
          <ac:chgData name="Sue Ryburn" userId="8091c7167e7a42eb" providerId="LiveId" clId="{AA47BC5C-70CE-4702-BC7F-3FF2DCC11177}" dt="2026-02-20T04:49:31.871" v="929" actId="1076"/>
          <ac:picMkLst>
            <pc:docMk/>
            <pc:sldMk cId="1949478978" sldId="351"/>
            <ac:picMk id="7" creationId="{53501794-5DA7-4332-8D27-B683124D09B8}"/>
          </ac:picMkLst>
        </pc:picChg>
        <pc:picChg chg="mod">
          <ac:chgData name="Sue Ryburn" userId="8091c7167e7a42eb" providerId="LiveId" clId="{AA47BC5C-70CE-4702-BC7F-3FF2DCC11177}" dt="2026-02-20T04:49:28.162" v="927" actId="1076"/>
          <ac:picMkLst>
            <pc:docMk/>
            <pc:sldMk cId="1949478978" sldId="351"/>
            <ac:picMk id="11" creationId="{80F72619-4B7D-4CB7-A8B5-7F07634167E7}"/>
          </ac:picMkLst>
        </pc:picChg>
        <pc:picChg chg="mod">
          <ac:chgData name="Sue Ryburn" userId="8091c7167e7a42eb" providerId="LiveId" clId="{AA47BC5C-70CE-4702-BC7F-3FF2DCC11177}" dt="2026-02-20T04:49:30.071" v="928" actId="1076"/>
          <ac:picMkLst>
            <pc:docMk/>
            <pc:sldMk cId="1949478978" sldId="351"/>
            <ac:picMk id="12" creationId="{6A634817-E3AA-4749-92EC-8108F17957C7}"/>
          </ac:picMkLst>
        </pc:picChg>
      </pc:sldChg>
      <pc:sldChg chg="modSp mod">
        <pc:chgData name="Sue Ryburn" userId="8091c7167e7a42eb" providerId="LiveId" clId="{AA47BC5C-70CE-4702-BC7F-3FF2DCC11177}" dt="2026-02-20T05:03:25.527" v="1341" actId="20577"/>
        <pc:sldMkLst>
          <pc:docMk/>
          <pc:sldMk cId="2434270859" sldId="353"/>
        </pc:sldMkLst>
        <pc:spChg chg="mod">
          <ac:chgData name="Sue Ryburn" userId="8091c7167e7a42eb" providerId="LiveId" clId="{AA47BC5C-70CE-4702-BC7F-3FF2DCC11177}" dt="2026-02-20T05:03:25.527" v="1341" actId="20577"/>
          <ac:spMkLst>
            <pc:docMk/>
            <pc:sldMk cId="2434270859" sldId="353"/>
            <ac:spMk id="5" creationId="{2DF50D5F-24E6-4A5E-8B9A-1D38F8A8C52C}"/>
          </ac:spMkLst>
        </pc:spChg>
        <pc:spChg chg="mod">
          <ac:chgData name="Sue Ryburn" userId="8091c7167e7a42eb" providerId="LiveId" clId="{AA47BC5C-70CE-4702-BC7F-3FF2DCC11177}" dt="2026-02-18T19:15:31.628" v="378" actId="20577"/>
          <ac:spMkLst>
            <pc:docMk/>
            <pc:sldMk cId="2434270859" sldId="353"/>
            <ac:spMk id="7" creationId="{5E30CD87-271E-4A78-9DFB-EBC5616DD35B}"/>
          </ac:spMkLst>
        </pc:spChg>
      </pc:sldChg>
      <pc:sldChg chg="modSp mod">
        <pc:chgData name="Sue Ryburn" userId="8091c7167e7a42eb" providerId="LiveId" clId="{AA47BC5C-70CE-4702-BC7F-3FF2DCC11177}" dt="2026-02-23T16:32:19.859" v="3138" actId="20577"/>
        <pc:sldMkLst>
          <pc:docMk/>
          <pc:sldMk cId="3918747170" sldId="354"/>
        </pc:sldMkLst>
        <pc:spChg chg="mod">
          <ac:chgData name="Sue Ryburn" userId="8091c7167e7a42eb" providerId="LiveId" clId="{AA47BC5C-70CE-4702-BC7F-3FF2DCC11177}" dt="2026-02-23T16:32:19.859" v="3138" actId="20577"/>
          <ac:spMkLst>
            <pc:docMk/>
            <pc:sldMk cId="3918747170" sldId="354"/>
            <ac:spMk id="3" creationId="{9ECDC08D-96D2-4695-AF82-9E416ED1DD3D}"/>
          </ac:spMkLst>
        </pc:spChg>
      </pc:sldChg>
      <pc:sldChg chg="modSp mod">
        <pc:chgData name="Sue Ryburn" userId="8091c7167e7a42eb" providerId="LiveId" clId="{AA47BC5C-70CE-4702-BC7F-3FF2DCC11177}" dt="2026-02-20T22:07:12.446" v="1812" actId="20577"/>
        <pc:sldMkLst>
          <pc:docMk/>
          <pc:sldMk cId="803773857" sldId="355"/>
        </pc:sldMkLst>
        <pc:spChg chg="mod">
          <ac:chgData name="Sue Ryburn" userId="8091c7167e7a42eb" providerId="LiveId" clId="{AA47BC5C-70CE-4702-BC7F-3FF2DCC11177}" dt="2026-02-20T21:55:40.147" v="1705" actId="20577"/>
          <ac:spMkLst>
            <pc:docMk/>
            <pc:sldMk cId="803773857" sldId="355"/>
            <ac:spMk id="2" creationId="{98167F36-DD01-41B4-9BCB-F6F9E2703946}"/>
          </ac:spMkLst>
        </pc:spChg>
        <pc:spChg chg="mod">
          <ac:chgData name="Sue Ryburn" userId="8091c7167e7a42eb" providerId="LiveId" clId="{AA47BC5C-70CE-4702-BC7F-3FF2DCC11177}" dt="2026-02-20T22:07:12.446" v="1812" actId="20577"/>
          <ac:spMkLst>
            <pc:docMk/>
            <pc:sldMk cId="803773857" sldId="355"/>
            <ac:spMk id="3" creationId="{E6A061DE-F442-4347-8E29-85C09B999D76}"/>
          </ac:spMkLst>
        </pc:spChg>
      </pc:sldChg>
      <pc:sldChg chg="modSp mod">
        <pc:chgData name="Sue Ryburn" userId="8091c7167e7a42eb" providerId="LiveId" clId="{AA47BC5C-70CE-4702-BC7F-3FF2DCC11177}" dt="2026-02-20T22:03:01.990" v="1755" actId="20577"/>
        <pc:sldMkLst>
          <pc:docMk/>
          <pc:sldMk cId="3096534769" sldId="356"/>
        </pc:sldMkLst>
        <pc:spChg chg="mod">
          <ac:chgData name="Sue Ryburn" userId="8091c7167e7a42eb" providerId="LiveId" clId="{AA47BC5C-70CE-4702-BC7F-3FF2DCC11177}" dt="2026-02-20T22:03:01.990" v="1755" actId="20577"/>
          <ac:spMkLst>
            <pc:docMk/>
            <pc:sldMk cId="3096534769" sldId="356"/>
            <ac:spMk id="3" creationId="{8615C50F-7145-47B1-9119-900047F302B9}"/>
          </ac:spMkLst>
        </pc:spChg>
        <pc:spChg chg="mod">
          <ac:chgData name="Sue Ryburn" userId="8091c7167e7a42eb" providerId="LiveId" clId="{AA47BC5C-70CE-4702-BC7F-3FF2DCC11177}" dt="2026-02-20T04:39:11.874" v="883" actId="14100"/>
          <ac:spMkLst>
            <pc:docMk/>
            <pc:sldMk cId="3096534769" sldId="356"/>
            <ac:spMk id="4" creationId="{775D4A28-1D0D-46C7-A723-D988492EF6F2}"/>
          </ac:spMkLst>
        </pc:spChg>
        <pc:picChg chg="mod">
          <ac:chgData name="Sue Ryburn" userId="8091c7167e7a42eb" providerId="LiveId" clId="{AA47BC5C-70CE-4702-BC7F-3FF2DCC11177}" dt="2026-02-20T04:39:16.771" v="884" actId="14100"/>
          <ac:picMkLst>
            <pc:docMk/>
            <pc:sldMk cId="3096534769" sldId="356"/>
            <ac:picMk id="5" creationId="{55D903D0-70EB-418F-B333-BE662B25190C}"/>
          </ac:picMkLst>
        </pc:picChg>
      </pc:sldChg>
      <pc:sldChg chg="ord">
        <pc:chgData name="Sue Ryburn" userId="8091c7167e7a42eb" providerId="LiveId" clId="{AA47BC5C-70CE-4702-BC7F-3FF2DCC11177}" dt="2026-02-20T22:30:07.699" v="1881"/>
        <pc:sldMkLst>
          <pc:docMk/>
          <pc:sldMk cId="2085407143" sldId="358"/>
        </pc:sldMkLst>
      </pc:sldChg>
      <pc:sldChg chg="modSp mod">
        <pc:chgData name="Sue Ryburn" userId="8091c7167e7a42eb" providerId="LiveId" clId="{AA47BC5C-70CE-4702-BC7F-3FF2DCC11177}" dt="2026-02-21T01:05:30.711" v="2962" actId="114"/>
        <pc:sldMkLst>
          <pc:docMk/>
          <pc:sldMk cId="1755970955" sldId="359"/>
        </pc:sldMkLst>
        <pc:spChg chg="mod">
          <ac:chgData name="Sue Ryburn" userId="8091c7167e7a42eb" providerId="LiveId" clId="{AA47BC5C-70CE-4702-BC7F-3FF2DCC11177}" dt="2026-02-20T04:56:37.462" v="1065" actId="20577"/>
          <ac:spMkLst>
            <pc:docMk/>
            <pc:sldMk cId="1755970955" sldId="359"/>
            <ac:spMk id="5" creationId="{EB71A6A3-8DF8-4A6E-B024-486CDB8806C7}"/>
          </ac:spMkLst>
        </pc:spChg>
        <pc:spChg chg="mod">
          <ac:chgData name="Sue Ryburn" userId="8091c7167e7a42eb" providerId="LiveId" clId="{AA47BC5C-70CE-4702-BC7F-3FF2DCC11177}" dt="2026-02-21T01:05:30.711" v="2962" actId="114"/>
          <ac:spMkLst>
            <pc:docMk/>
            <pc:sldMk cId="1755970955" sldId="359"/>
            <ac:spMk id="6" creationId="{EE773F92-A547-4630-B131-FCC1FD45DC95}"/>
          </ac:spMkLst>
        </pc:spChg>
      </pc:sldChg>
      <pc:sldChg chg="modSp mod">
        <pc:chgData name="Sue Ryburn" userId="8091c7167e7a42eb" providerId="LiveId" clId="{AA47BC5C-70CE-4702-BC7F-3FF2DCC11177}" dt="2026-02-20T23:30:53.282" v="1916" actId="20577"/>
        <pc:sldMkLst>
          <pc:docMk/>
          <pc:sldMk cId="4276581006" sldId="360"/>
        </pc:sldMkLst>
        <pc:spChg chg="mod">
          <ac:chgData name="Sue Ryburn" userId="8091c7167e7a42eb" providerId="LiveId" clId="{AA47BC5C-70CE-4702-BC7F-3FF2DCC11177}" dt="2026-02-20T23:30:53.282" v="1916" actId="20577"/>
          <ac:spMkLst>
            <pc:docMk/>
            <pc:sldMk cId="4276581006" sldId="360"/>
            <ac:spMk id="37" creationId="{28788E03-F8D5-4B08-856C-1BF036731713}"/>
          </ac:spMkLst>
        </pc:spChg>
      </pc:sldChg>
      <pc:sldChg chg="modSp mod">
        <pc:chgData name="Sue Ryburn" userId="8091c7167e7a42eb" providerId="LiveId" clId="{AA47BC5C-70CE-4702-BC7F-3FF2DCC11177}" dt="2026-02-20T19:08:49.642" v="1646" actId="20577"/>
        <pc:sldMkLst>
          <pc:docMk/>
          <pc:sldMk cId="697121479" sldId="373"/>
        </pc:sldMkLst>
        <pc:spChg chg="mod">
          <ac:chgData name="Sue Ryburn" userId="8091c7167e7a42eb" providerId="LiveId" clId="{AA47BC5C-70CE-4702-BC7F-3FF2DCC11177}" dt="2026-02-20T19:08:49.642" v="1646" actId="20577"/>
          <ac:spMkLst>
            <pc:docMk/>
            <pc:sldMk cId="697121479" sldId="373"/>
            <ac:spMk id="53" creationId="{C7CA4FD1-FE5B-DE75-5252-DC52C09B6699}"/>
          </ac:spMkLst>
        </pc:spChg>
      </pc:sldChg>
      <pc:sldChg chg="addSp delSp modSp mod">
        <pc:chgData name="Sue Ryburn" userId="8091c7167e7a42eb" providerId="LiveId" clId="{AA47BC5C-70CE-4702-BC7F-3FF2DCC11177}" dt="2026-02-20T17:44:10.777" v="1403" actId="207"/>
        <pc:sldMkLst>
          <pc:docMk/>
          <pc:sldMk cId="3290777932" sldId="374"/>
        </pc:sldMkLst>
        <pc:spChg chg="mod">
          <ac:chgData name="Sue Ryburn" userId="8091c7167e7a42eb" providerId="LiveId" clId="{AA47BC5C-70CE-4702-BC7F-3FF2DCC11177}" dt="2026-02-20T17:44:10.777" v="1403" actId="207"/>
          <ac:spMkLst>
            <pc:docMk/>
            <pc:sldMk cId="3290777932" sldId="374"/>
            <ac:spMk id="16" creationId="{B3A8A071-EBAC-4676-BCCC-433DB61499A9}"/>
          </ac:spMkLst>
        </pc:spChg>
        <pc:picChg chg="add mod">
          <ac:chgData name="Sue Ryburn" userId="8091c7167e7a42eb" providerId="LiveId" clId="{AA47BC5C-70CE-4702-BC7F-3FF2DCC11177}" dt="2026-02-18T18:56:57.932" v="374" actId="1076"/>
          <ac:picMkLst>
            <pc:docMk/>
            <pc:sldMk cId="3290777932" sldId="374"/>
            <ac:picMk id="2" creationId="{0D958CD6-A228-B6E6-75F8-971213FFC5ED}"/>
          </ac:picMkLst>
        </pc:picChg>
        <pc:picChg chg="mod">
          <ac:chgData name="Sue Ryburn" userId="8091c7167e7a42eb" providerId="LiveId" clId="{AA47BC5C-70CE-4702-BC7F-3FF2DCC11177}" dt="2026-02-18T18:57:00.496" v="375" actId="1076"/>
          <ac:picMkLst>
            <pc:docMk/>
            <pc:sldMk cId="3290777932" sldId="374"/>
            <ac:picMk id="5" creationId="{BEC4C5A7-19AB-D51F-4044-668B47DA555F}"/>
          </ac:picMkLst>
        </pc:picChg>
      </pc:sldChg>
      <pc:sldChg chg="addSp delSp modSp new mod setBg modClrScheme setClrOvrMap delDesignElem chgLayout">
        <pc:chgData name="Sue Ryburn" userId="8091c7167e7a42eb" providerId="LiveId" clId="{AA47BC5C-70CE-4702-BC7F-3FF2DCC11177}" dt="2026-02-11T02:19:24.474" v="309" actId="1582"/>
        <pc:sldMkLst>
          <pc:docMk/>
          <pc:sldMk cId="4188437366" sldId="379"/>
        </pc:sldMkLst>
        <pc:spChg chg="add mod ord">
          <ac:chgData name="Sue Ryburn" userId="8091c7167e7a42eb" providerId="LiveId" clId="{AA47BC5C-70CE-4702-BC7F-3FF2DCC11177}" dt="2026-02-11T02:06:47.114" v="266" actId="26606"/>
          <ac:spMkLst>
            <pc:docMk/>
            <pc:sldMk cId="4188437366" sldId="379"/>
            <ac:spMk id="7" creationId="{583F1ED9-E3B6-6365-9E30-AE137D0C2766}"/>
          </ac:spMkLst>
        </pc:spChg>
        <pc:picChg chg="add mod ord">
          <ac:chgData name="Sue Ryburn" userId="8091c7167e7a42eb" providerId="LiveId" clId="{AA47BC5C-70CE-4702-BC7F-3FF2DCC11177}" dt="2026-02-11T02:19:24.474" v="309" actId="1582"/>
          <ac:picMkLst>
            <pc:docMk/>
            <pc:sldMk cId="4188437366" sldId="379"/>
            <ac:picMk id="9" creationId="{25BED010-6A44-9F9A-F78F-2BC8EDAC8C2E}"/>
          </ac:picMkLst>
        </pc:picChg>
      </pc:sldChg>
      <pc:sldChg chg="addSp delSp modSp new mod ord setBg modClrScheme chgLayout">
        <pc:chgData name="Sue Ryburn" userId="8091c7167e7a42eb" providerId="LiveId" clId="{AA47BC5C-70CE-4702-BC7F-3FF2DCC11177}" dt="2026-02-21T01:36:37.098" v="3098" actId="20577"/>
        <pc:sldMkLst>
          <pc:docMk/>
          <pc:sldMk cId="3327295621" sldId="380"/>
        </pc:sldMkLst>
        <pc:spChg chg="mod ord">
          <ac:chgData name="Sue Ryburn" userId="8091c7167e7a42eb" providerId="LiveId" clId="{AA47BC5C-70CE-4702-BC7F-3FF2DCC11177}" dt="2026-02-21T01:32:02.176" v="2973" actId="14100"/>
          <ac:spMkLst>
            <pc:docMk/>
            <pc:sldMk cId="3327295621" sldId="380"/>
            <ac:spMk id="2" creationId="{26899BE7-F8D6-4D37-EE44-70B5325186A0}"/>
          </ac:spMkLst>
        </pc:spChg>
        <pc:spChg chg="add del mod ord">
          <ac:chgData name="Sue Ryburn" userId="8091c7167e7a42eb" providerId="LiveId" clId="{AA47BC5C-70CE-4702-BC7F-3FF2DCC11177}" dt="2026-02-21T01:31:42.579" v="2971" actId="700"/>
          <ac:spMkLst>
            <pc:docMk/>
            <pc:sldMk cId="3327295621" sldId="380"/>
            <ac:spMk id="3" creationId="{69C23C81-CDB6-C223-7025-13BF6B207C5D}"/>
          </ac:spMkLst>
        </pc:spChg>
        <pc:spChg chg="add mod ord">
          <ac:chgData name="Sue Ryburn" userId="8091c7167e7a42eb" providerId="LiveId" clId="{AA47BC5C-70CE-4702-BC7F-3FF2DCC11177}" dt="2026-02-21T01:36:37.098" v="3098" actId="20577"/>
          <ac:spMkLst>
            <pc:docMk/>
            <pc:sldMk cId="3327295621" sldId="380"/>
            <ac:spMk id="7" creationId="{FF2078C3-B425-240A-26D4-06571C355F32}"/>
          </ac:spMkLst>
        </pc:spChg>
        <pc:picChg chg="add mod">
          <ac:chgData name="Sue Ryburn" userId="8091c7167e7a42eb" providerId="LiveId" clId="{AA47BC5C-70CE-4702-BC7F-3FF2DCC11177}" dt="2026-02-21T01:34:11.724" v="3096" actId="14100"/>
          <ac:picMkLst>
            <pc:docMk/>
            <pc:sldMk cId="3327295621" sldId="380"/>
            <ac:picMk id="6" creationId="{8D8B3A6D-0C0F-F632-3A85-DF515DBB04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31FA8B9-FAFC-4085-9931-DB17A5C7CEF1}" type="datetimeFigureOut">
              <a:rPr lang="en-US" smtClean="0"/>
              <a:t>2/23/2026</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285D0F4-B77F-4D76-AF71-5399E9357589}" type="slidenum">
              <a:rPr lang="en-US" smtClean="0"/>
              <a:t>‹#›</a:t>
            </a:fld>
            <a:endParaRPr lang="en-US" dirty="0"/>
          </a:p>
        </p:txBody>
      </p:sp>
    </p:spTree>
    <p:extLst>
      <p:ext uri="{BB962C8B-B14F-4D97-AF65-F5344CB8AC3E}">
        <p14:creationId xmlns:p14="http://schemas.microsoft.com/office/powerpoint/2010/main" val="366194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fld id="{8285D0F4-B77F-4D76-AF71-5399E9357589}" type="slidenum">
              <a:rPr lang="en-US" smtClean="0"/>
              <a:t>1</a:t>
            </a:fld>
            <a:endParaRPr lang="en-US" dirty="0"/>
          </a:p>
        </p:txBody>
      </p:sp>
    </p:spTree>
    <p:extLst>
      <p:ext uri="{BB962C8B-B14F-4D97-AF65-F5344CB8AC3E}">
        <p14:creationId xmlns:p14="http://schemas.microsoft.com/office/powerpoint/2010/main" val="243851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sharpening and cleaning pruners. </a:t>
            </a:r>
          </a:p>
          <a:p>
            <a:r>
              <a:rPr lang="en-US" dirty="0"/>
              <a:t>Use gloves. </a:t>
            </a:r>
          </a:p>
        </p:txBody>
      </p:sp>
      <p:sp>
        <p:nvSpPr>
          <p:cNvPr id="4" name="Slide Number Placeholder 3"/>
          <p:cNvSpPr>
            <a:spLocks noGrp="1"/>
          </p:cNvSpPr>
          <p:nvPr>
            <p:ph type="sldNum" sz="quarter" idx="5"/>
          </p:nvPr>
        </p:nvSpPr>
        <p:spPr/>
        <p:txBody>
          <a:bodyPr/>
          <a:lstStyle/>
          <a:p>
            <a:fld id="{8285D0F4-B77F-4D76-AF71-5399E9357589}" type="slidenum">
              <a:rPr lang="en-US" smtClean="0"/>
              <a:t>25</a:t>
            </a:fld>
            <a:endParaRPr lang="en-US" dirty="0"/>
          </a:p>
        </p:txBody>
      </p:sp>
    </p:spTree>
    <p:extLst>
      <p:ext uri="{BB962C8B-B14F-4D97-AF65-F5344CB8AC3E}">
        <p14:creationId xmlns:p14="http://schemas.microsoft.com/office/powerpoint/2010/main" val="289812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AE9A8-2199-EBEF-BF30-D2BD15C24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C0791-52CD-8D4F-E5E8-1F966CC66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7FC1C-7285-BC19-7870-51F7BF4952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9100A5-B6D0-A74B-08B6-9DA826A7DFFE}"/>
              </a:ext>
            </a:extLst>
          </p:cNvPr>
          <p:cNvSpPr>
            <a:spLocks noGrp="1"/>
          </p:cNvSpPr>
          <p:nvPr>
            <p:ph type="sldNum" sz="quarter" idx="5"/>
          </p:nvPr>
        </p:nvSpPr>
        <p:spPr/>
        <p:txBody>
          <a:bodyPr/>
          <a:lstStyle/>
          <a:p>
            <a:fld id="{8285D0F4-B77F-4D76-AF71-5399E9357589}" type="slidenum">
              <a:rPr lang="en-US" smtClean="0"/>
              <a:t>26</a:t>
            </a:fld>
            <a:endParaRPr lang="en-US" dirty="0"/>
          </a:p>
        </p:txBody>
      </p:sp>
    </p:spTree>
    <p:extLst>
      <p:ext uri="{BB962C8B-B14F-4D97-AF65-F5344CB8AC3E}">
        <p14:creationId xmlns:p14="http://schemas.microsoft.com/office/powerpoint/2010/main" val="169839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93">
              <a:defRPr/>
            </a:pPr>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5</a:t>
            </a:fld>
            <a:endParaRPr lang="en-US" dirty="0"/>
          </a:p>
        </p:txBody>
      </p:sp>
    </p:spTree>
    <p:extLst>
      <p:ext uri="{BB962C8B-B14F-4D97-AF65-F5344CB8AC3E}">
        <p14:creationId xmlns:p14="http://schemas.microsoft.com/office/powerpoint/2010/main" val="141222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at our gardens which are sited </a:t>
            </a:r>
          </a:p>
        </p:txBody>
      </p:sp>
      <p:sp>
        <p:nvSpPr>
          <p:cNvPr id="4" name="Slide Number Placeholder 3"/>
          <p:cNvSpPr>
            <a:spLocks noGrp="1"/>
          </p:cNvSpPr>
          <p:nvPr>
            <p:ph type="sldNum" sz="quarter" idx="5"/>
          </p:nvPr>
        </p:nvSpPr>
        <p:spPr/>
        <p:txBody>
          <a:bodyPr/>
          <a:lstStyle/>
          <a:p>
            <a:fld id="{8285D0F4-B77F-4D76-AF71-5399E9357589}" type="slidenum">
              <a:rPr lang="en-US" smtClean="0"/>
              <a:t>6</a:t>
            </a:fld>
            <a:endParaRPr lang="en-US" dirty="0"/>
          </a:p>
        </p:txBody>
      </p:sp>
    </p:spTree>
    <p:extLst>
      <p:ext uri="{BB962C8B-B14F-4D97-AF65-F5344CB8AC3E}">
        <p14:creationId xmlns:p14="http://schemas.microsoft.com/office/powerpoint/2010/main" val="127142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blueberry in the container. </a:t>
            </a:r>
          </a:p>
        </p:txBody>
      </p:sp>
      <p:sp>
        <p:nvSpPr>
          <p:cNvPr id="4" name="Slide Number Placeholder 3"/>
          <p:cNvSpPr>
            <a:spLocks noGrp="1"/>
          </p:cNvSpPr>
          <p:nvPr>
            <p:ph type="sldNum" sz="quarter" idx="5"/>
          </p:nvPr>
        </p:nvSpPr>
        <p:spPr/>
        <p:txBody>
          <a:bodyPr/>
          <a:lstStyle/>
          <a:p>
            <a:fld id="{8285D0F4-B77F-4D76-AF71-5399E9357589}" type="slidenum">
              <a:rPr lang="en-US" smtClean="0"/>
              <a:t>8</a:t>
            </a:fld>
            <a:endParaRPr lang="en-US" dirty="0"/>
          </a:p>
        </p:txBody>
      </p:sp>
    </p:spTree>
    <p:extLst>
      <p:ext uri="{BB962C8B-B14F-4D97-AF65-F5344CB8AC3E}">
        <p14:creationId xmlns:p14="http://schemas.microsoft.com/office/powerpoint/2010/main" val="3039289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OSU Publication listing various types of blueberries, characteristics and use in the home garden. </a:t>
            </a:r>
          </a:p>
        </p:txBody>
      </p:sp>
      <p:sp>
        <p:nvSpPr>
          <p:cNvPr id="4" name="Slide Number Placeholder 3"/>
          <p:cNvSpPr>
            <a:spLocks noGrp="1"/>
          </p:cNvSpPr>
          <p:nvPr>
            <p:ph type="sldNum" sz="quarter" idx="5"/>
          </p:nvPr>
        </p:nvSpPr>
        <p:spPr/>
        <p:txBody>
          <a:bodyPr/>
          <a:lstStyle/>
          <a:p>
            <a:fld id="{8285D0F4-B77F-4D76-AF71-5399E9357589}" type="slidenum">
              <a:rPr lang="en-US" smtClean="0"/>
              <a:t>11</a:t>
            </a:fld>
            <a:endParaRPr lang="en-US" dirty="0"/>
          </a:p>
        </p:txBody>
      </p:sp>
    </p:spTree>
    <p:extLst>
      <p:ext uri="{BB962C8B-B14F-4D97-AF65-F5344CB8AC3E}">
        <p14:creationId xmlns:p14="http://schemas.microsoft.com/office/powerpoint/2010/main" val="331064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 site that meets the needs of the blueberry. </a:t>
            </a:r>
          </a:p>
        </p:txBody>
      </p:sp>
      <p:sp>
        <p:nvSpPr>
          <p:cNvPr id="4" name="Slide Number Placeholder 3"/>
          <p:cNvSpPr>
            <a:spLocks noGrp="1"/>
          </p:cNvSpPr>
          <p:nvPr>
            <p:ph type="sldNum" sz="quarter" idx="5"/>
          </p:nvPr>
        </p:nvSpPr>
        <p:spPr/>
        <p:txBody>
          <a:bodyPr/>
          <a:lstStyle/>
          <a:p>
            <a:fld id="{8285D0F4-B77F-4D76-AF71-5399E9357589}" type="slidenum">
              <a:rPr lang="en-US" smtClean="0"/>
              <a:t>13</a:t>
            </a:fld>
            <a:endParaRPr lang="en-US" dirty="0"/>
          </a:p>
        </p:txBody>
      </p:sp>
    </p:spTree>
    <p:extLst>
      <p:ext uri="{BB962C8B-B14F-4D97-AF65-F5344CB8AC3E}">
        <p14:creationId xmlns:p14="http://schemas.microsoft.com/office/powerpoint/2010/main" val="196314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5D0F4-B77F-4D76-AF71-5399E9357589}" type="slidenum">
              <a:rPr lang="en-US" smtClean="0"/>
              <a:t>15</a:t>
            </a:fld>
            <a:endParaRPr lang="en-US" dirty="0"/>
          </a:p>
        </p:txBody>
      </p:sp>
    </p:spTree>
    <p:extLst>
      <p:ext uri="{BB962C8B-B14F-4D97-AF65-F5344CB8AC3E}">
        <p14:creationId xmlns:p14="http://schemas.microsoft.com/office/powerpoint/2010/main" val="1729471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5D0F4-B77F-4D76-AF71-5399E9357589}" type="slidenum">
              <a:rPr lang="en-US" smtClean="0"/>
              <a:t>17</a:t>
            </a:fld>
            <a:endParaRPr lang="en-US" dirty="0"/>
          </a:p>
        </p:txBody>
      </p:sp>
    </p:spTree>
    <p:extLst>
      <p:ext uri="{BB962C8B-B14F-4D97-AF65-F5344CB8AC3E}">
        <p14:creationId xmlns:p14="http://schemas.microsoft.com/office/powerpoint/2010/main" val="73610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miss being able to prune during Jan-early March one year, let it go—don’t try and prune but instead wait until next year. </a:t>
            </a:r>
          </a:p>
        </p:txBody>
      </p:sp>
      <p:sp>
        <p:nvSpPr>
          <p:cNvPr id="4" name="Slide Number Placeholder 3"/>
          <p:cNvSpPr>
            <a:spLocks noGrp="1"/>
          </p:cNvSpPr>
          <p:nvPr>
            <p:ph type="sldNum" sz="quarter" idx="5"/>
          </p:nvPr>
        </p:nvSpPr>
        <p:spPr/>
        <p:txBody>
          <a:bodyPr/>
          <a:lstStyle/>
          <a:p>
            <a:fld id="{8285D0F4-B77F-4D76-AF71-5399E9357589}" type="slidenum">
              <a:rPr lang="en-US" smtClean="0"/>
              <a:t>21</a:t>
            </a:fld>
            <a:endParaRPr lang="en-US" dirty="0"/>
          </a:p>
        </p:txBody>
      </p:sp>
    </p:spTree>
    <p:extLst>
      <p:ext uri="{BB962C8B-B14F-4D97-AF65-F5344CB8AC3E}">
        <p14:creationId xmlns:p14="http://schemas.microsoft.com/office/powerpoint/2010/main" val="273060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F33ED-D04E-426D-9295-E51322043324}"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31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238042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198157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llable Mast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AB5201A-19FA-6640-B899-EC7D3A222B2F}"/>
              </a:ext>
            </a:extLst>
          </p:cNvPr>
          <p:cNvSpPr>
            <a:spLocks noGrp="1"/>
          </p:cNvSpPr>
          <p:nvPr>
            <p:ph type="body" sz="quarter" idx="11" hasCustomPrompt="1"/>
          </p:nvPr>
        </p:nvSpPr>
        <p:spPr>
          <a:xfrm>
            <a:off x="7090826" y="1033572"/>
            <a:ext cx="4655127" cy="484094"/>
          </a:xfrm>
          <a:prstGeom prst="rect">
            <a:avLst/>
          </a:prstGeom>
        </p:spPr>
        <p:txBody>
          <a:bodyPr anchor="ctr" anchorCtr="0"/>
          <a:lstStyle>
            <a:lvl1pPr marL="0" indent="0" algn="r">
              <a:buFontTx/>
              <a:buNone/>
              <a:defRPr sz="2118"/>
            </a:lvl1pPr>
          </a:lstStyle>
          <a:p>
            <a:pPr lvl="0"/>
            <a:r>
              <a:rPr lang="en-US" dirty="0"/>
              <a:t>enter category here</a:t>
            </a:r>
          </a:p>
        </p:txBody>
      </p:sp>
      <p:sp>
        <p:nvSpPr>
          <p:cNvPr id="11" name="Text Placeholder 9">
            <a:extLst>
              <a:ext uri="{FF2B5EF4-FFF2-40B4-BE49-F238E27FC236}">
                <a16:creationId xmlns:a16="http://schemas.microsoft.com/office/drawing/2014/main" id="{3A4D89C0-A1B1-5B4F-9A50-B8789FAF04E3}"/>
              </a:ext>
            </a:extLst>
          </p:cNvPr>
          <p:cNvSpPr>
            <a:spLocks noGrp="1"/>
          </p:cNvSpPr>
          <p:nvPr>
            <p:ph type="body" sz="quarter" idx="12" hasCustomPrompt="1"/>
          </p:nvPr>
        </p:nvSpPr>
        <p:spPr>
          <a:xfrm>
            <a:off x="446048" y="1030737"/>
            <a:ext cx="7315200" cy="484094"/>
          </a:xfrm>
          <a:prstGeom prst="rect">
            <a:avLst/>
          </a:prstGeom>
        </p:spPr>
        <p:txBody>
          <a:bodyPr anchor="ctr" anchorCtr="0"/>
          <a:lstStyle>
            <a:lvl1pPr marL="0" indent="0" algn="l">
              <a:buFontTx/>
              <a:buNone/>
              <a:defRPr sz="2471" b="1"/>
            </a:lvl1pPr>
          </a:lstStyle>
          <a:p>
            <a:pPr lvl="0"/>
            <a:r>
              <a:rPr lang="en-US" dirty="0"/>
              <a:t>enter Common Name here</a:t>
            </a:r>
          </a:p>
        </p:txBody>
      </p:sp>
      <p:sp>
        <p:nvSpPr>
          <p:cNvPr id="14" name="Text Placeholder 9">
            <a:extLst>
              <a:ext uri="{FF2B5EF4-FFF2-40B4-BE49-F238E27FC236}">
                <a16:creationId xmlns:a16="http://schemas.microsoft.com/office/drawing/2014/main" id="{D63E33AD-761A-E449-A0D0-18F8E0AA02C2}"/>
              </a:ext>
            </a:extLst>
          </p:cNvPr>
          <p:cNvSpPr>
            <a:spLocks noGrp="1"/>
          </p:cNvSpPr>
          <p:nvPr>
            <p:ph type="body" sz="quarter" idx="13" hasCustomPrompt="1"/>
          </p:nvPr>
        </p:nvSpPr>
        <p:spPr>
          <a:xfrm>
            <a:off x="455065" y="1520501"/>
            <a:ext cx="7315200" cy="403412"/>
          </a:xfrm>
          <a:prstGeom prst="rect">
            <a:avLst/>
          </a:prstGeom>
        </p:spPr>
        <p:txBody>
          <a:bodyPr anchor="ctr" anchorCtr="0"/>
          <a:lstStyle>
            <a:lvl1pPr marL="0" indent="0" algn="l">
              <a:buFontTx/>
              <a:buNone/>
              <a:defRPr sz="2118" b="0" i="1"/>
            </a:lvl1pPr>
          </a:lstStyle>
          <a:p>
            <a:pPr lvl="0"/>
            <a:r>
              <a:rPr lang="en-US" dirty="0"/>
              <a:t>enter Botanical name here</a:t>
            </a:r>
          </a:p>
        </p:txBody>
      </p:sp>
      <p:sp>
        <p:nvSpPr>
          <p:cNvPr id="16" name="Picture Placeholder 15">
            <a:extLst>
              <a:ext uri="{FF2B5EF4-FFF2-40B4-BE49-F238E27FC236}">
                <a16:creationId xmlns:a16="http://schemas.microsoft.com/office/drawing/2014/main" id="{11D9ADCC-1AE0-A94E-AB79-A991DADEF04C}"/>
              </a:ext>
            </a:extLst>
          </p:cNvPr>
          <p:cNvSpPr>
            <a:spLocks noGrp="1"/>
          </p:cNvSpPr>
          <p:nvPr>
            <p:ph type="pic" sz="quarter" idx="14"/>
          </p:nvPr>
        </p:nvSpPr>
        <p:spPr>
          <a:xfrm>
            <a:off x="7879772" y="1961848"/>
            <a:ext cx="3879273" cy="4034118"/>
          </a:xfrm>
          <a:prstGeom prst="rect">
            <a:avLst/>
          </a:prstGeom>
        </p:spPr>
        <p:txBody>
          <a:bodyPr/>
          <a:lstStyle>
            <a:lvl1pPr marL="0" indent="0" algn="ctr">
              <a:buFontTx/>
              <a:buNone/>
              <a:defRPr sz="2118"/>
            </a:lvl1pPr>
          </a:lstStyle>
          <a:p>
            <a:r>
              <a:rPr lang="en-US" dirty="0"/>
              <a:t>Click icon to add picture</a:t>
            </a:r>
          </a:p>
        </p:txBody>
      </p:sp>
      <p:sp>
        <p:nvSpPr>
          <p:cNvPr id="17" name="Text Placeholder 9">
            <a:extLst>
              <a:ext uri="{FF2B5EF4-FFF2-40B4-BE49-F238E27FC236}">
                <a16:creationId xmlns:a16="http://schemas.microsoft.com/office/drawing/2014/main" id="{AA489FD9-DD13-5D46-8444-FE24CC4926CB}"/>
              </a:ext>
            </a:extLst>
          </p:cNvPr>
          <p:cNvSpPr>
            <a:spLocks noGrp="1"/>
          </p:cNvSpPr>
          <p:nvPr>
            <p:ph type="body" sz="quarter" idx="15" hasCustomPrompt="1"/>
          </p:nvPr>
        </p:nvSpPr>
        <p:spPr>
          <a:xfrm>
            <a:off x="2514092" y="1929583"/>
            <a:ext cx="5247156" cy="1356746"/>
          </a:xfrm>
          <a:prstGeom prst="rect">
            <a:avLst/>
          </a:prstGeom>
        </p:spPr>
        <p:txBody>
          <a:bodyPr anchor="t" anchorCtr="0"/>
          <a:lstStyle>
            <a:lvl1pPr marL="0" indent="0" algn="l">
              <a:buFontTx/>
              <a:buNone/>
              <a:defRPr sz="1412" b="0"/>
            </a:lvl1pPr>
          </a:lstStyle>
          <a:p>
            <a:pPr lvl="0"/>
            <a:r>
              <a:rPr lang="en-US" dirty="0"/>
              <a:t>enter information here</a:t>
            </a:r>
          </a:p>
        </p:txBody>
      </p:sp>
      <p:sp>
        <p:nvSpPr>
          <p:cNvPr id="18" name="Text Placeholder 9">
            <a:extLst>
              <a:ext uri="{FF2B5EF4-FFF2-40B4-BE49-F238E27FC236}">
                <a16:creationId xmlns:a16="http://schemas.microsoft.com/office/drawing/2014/main" id="{B295B71E-EC20-E345-9D77-2234E1752E98}"/>
              </a:ext>
            </a:extLst>
          </p:cNvPr>
          <p:cNvSpPr>
            <a:spLocks noGrp="1"/>
          </p:cNvSpPr>
          <p:nvPr>
            <p:ph type="body" sz="quarter" idx="16" hasCustomPrompt="1"/>
          </p:nvPr>
        </p:nvSpPr>
        <p:spPr>
          <a:xfrm>
            <a:off x="2509593" y="3295568"/>
            <a:ext cx="5247156" cy="1555212"/>
          </a:xfrm>
          <a:prstGeom prst="rect">
            <a:avLst/>
          </a:prstGeom>
        </p:spPr>
        <p:txBody>
          <a:bodyPr anchor="t" anchorCtr="0"/>
          <a:lstStyle>
            <a:lvl1pPr marL="0" indent="0" algn="l">
              <a:buFontTx/>
              <a:buNone/>
              <a:defRPr sz="1412" b="0"/>
            </a:lvl1pPr>
          </a:lstStyle>
          <a:p>
            <a:pPr lvl="0"/>
            <a:r>
              <a:rPr lang="en-US" dirty="0"/>
              <a:t>enter information here</a:t>
            </a:r>
          </a:p>
        </p:txBody>
      </p:sp>
      <p:sp>
        <p:nvSpPr>
          <p:cNvPr id="19" name="Text Placeholder 9">
            <a:extLst>
              <a:ext uri="{FF2B5EF4-FFF2-40B4-BE49-F238E27FC236}">
                <a16:creationId xmlns:a16="http://schemas.microsoft.com/office/drawing/2014/main" id="{6E241220-1436-8E4F-A4F3-3B0AC5D4E196}"/>
              </a:ext>
            </a:extLst>
          </p:cNvPr>
          <p:cNvSpPr>
            <a:spLocks noGrp="1"/>
          </p:cNvSpPr>
          <p:nvPr>
            <p:ph type="body" sz="quarter" idx="17" hasCustomPrompt="1"/>
          </p:nvPr>
        </p:nvSpPr>
        <p:spPr>
          <a:xfrm>
            <a:off x="2509594" y="4909817"/>
            <a:ext cx="5238139" cy="1063355"/>
          </a:xfrm>
          <a:prstGeom prst="rect">
            <a:avLst/>
          </a:prstGeom>
        </p:spPr>
        <p:txBody>
          <a:bodyPr anchor="t" anchorCtr="0"/>
          <a:lstStyle>
            <a:lvl1pPr marL="0" indent="0" algn="l">
              <a:buFontTx/>
              <a:buNone/>
              <a:defRPr sz="1412" b="0"/>
            </a:lvl1pPr>
          </a:lstStyle>
          <a:p>
            <a:pPr lvl="0"/>
            <a:r>
              <a:rPr lang="en-US" dirty="0"/>
              <a:t>enter information here</a:t>
            </a:r>
          </a:p>
        </p:txBody>
      </p:sp>
      <p:sp>
        <p:nvSpPr>
          <p:cNvPr id="20" name="Text Placeholder 9">
            <a:extLst>
              <a:ext uri="{FF2B5EF4-FFF2-40B4-BE49-F238E27FC236}">
                <a16:creationId xmlns:a16="http://schemas.microsoft.com/office/drawing/2014/main" id="{66ED5DBF-1CFF-604D-850E-88F81E2EFF30}"/>
              </a:ext>
            </a:extLst>
          </p:cNvPr>
          <p:cNvSpPr>
            <a:spLocks noGrp="1"/>
          </p:cNvSpPr>
          <p:nvPr>
            <p:ph type="body" sz="quarter" idx="18" hasCustomPrompt="1"/>
          </p:nvPr>
        </p:nvSpPr>
        <p:spPr>
          <a:xfrm>
            <a:off x="5612773" y="6072471"/>
            <a:ext cx="4984258" cy="314413"/>
          </a:xfrm>
          <a:prstGeom prst="rect">
            <a:avLst/>
          </a:prstGeom>
        </p:spPr>
        <p:txBody>
          <a:bodyPr anchor="t" anchorCtr="0"/>
          <a:lstStyle>
            <a:lvl1pPr marL="0" indent="0" algn="l">
              <a:buFontTx/>
              <a:buNone/>
              <a:defRPr sz="1588" b="0"/>
            </a:lvl1pPr>
          </a:lstStyle>
          <a:p>
            <a:pPr lvl="0"/>
            <a:r>
              <a:rPr lang="en-US" dirty="0"/>
              <a:t>enter Garden Classroom name(s) here</a:t>
            </a:r>
          </a:p>
        </p:txBody>
      </p:sp>
    </p:spTree>
    <p:extLst>
      <p:ext uri="{BB962C8B-B14F-4D97-AF65-F5344CB8AC3E}">
        <p14:creationId xmlns:p14="http://schemas.microsoft.com/office/powerpoint/2010/main" val="132028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125020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F33ED-D04E-426D-9295-E51322043324}"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3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382376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269618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145791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416378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ED0C3A-3E10-404F-BC44-5DB2A2419B2A}" type="datetimeFigureOut">
              <a:rPr lang="en-US" smtClean="0"/>
              <a:t>2/23/2026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84F33ED-D04E-426D-9295-E51322043324}" type="slidenum">
              <a:rPr lang="en-US" smtClean="0"/>
              <a:t>‹#›</a:t>
            </a:fld>
            <a:endParaRPr lang="en-US" dirty="0"/>
          </a:p>
        </p:txBody>
      </p:sp>
    </p:spTree>
    <p:extLst>
      <p:ext uri="{BB962C8B-B14F-4D97-AF65-F5344CB8AC3E}">
        <p14:creationId xmlns:p14="http://schemas.microsoft.com/office/powerpoint/2010/main" val="109764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ED0C3A-3E10-404F-BC44-5DB2A2419B2A}"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4F33ED-D04E-426D-9295-E51322043324}" type="slidenum">
              <a:rPr lang="en-US" smtClean="0"/>
              <a:t>‹#›</a:t>
            </a:fld>
            <a:endParaRPr lang="en-US" dirty="0"/>
          </a:p>
        </p:txBody>
      </p:sp>
    </p:spTree>
    <p:extLst>
      <p:ext uri="{BB962C8B-B14F-4D97-AF65-F5344CB8AC3E}">
        <p14:creationId xmlns:p14="http://schemas.microsoft.com/office/powerpoint/2010/main" val="138785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0ED0C3A-3E10-404F-BC44-5DB2A2419B2A}" type="datetimeFigureOut">
              <a:rPr lang="en-US" smtClean="0"/>
              <a:t>2/23/2026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84F33ED-D04E-426D-9295-E51322043324}"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4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E9467B-B319-8E40-A293-6C35D7A4AD02}"/>
              </a:ext>
            </a:extLst>
          </p:cNvPr>
          <p:cNvSpPr/>
          <p:nvPr userDrawn="1"/>
        </p:nvSpPr>
        <p:spPr>
          <a:xfrm>
            <a:off x="332509" y="978768"/>
            <a:ext cx="11526982" cy="5647765"/>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0" name="Title Placeholder 1">
            <a:extLst>
              <a:ext uri="{FF2B5EF4-FFF2-40B4-BE49-F238E27FC236}">
                <a16:creationId xmlns:a16="http://schemas.microsoft.com/office/drawing/2014/main" id="{E97A8D74-D967-DE47-A3D2-55D22846EF8C}"/>
              </a:ext>
            </a:extLst>
          </p:cNvPr>
          <p:cNvSpPr txBox="1">
            <a:spLocks/>
          </p:cNvSpPr>
          <p:nvPr userDrawn="1"/>
        </p:nvSpPr>
        <p:spPr>
          <a:xfrm>
            <a:off x="7120564" y="1026453"/>
            <a:ext cx="4655127" cy="484094"/>
          </a:xfrm>
          <a:prstGeom prst="rect">
            <a:avLst/>
          </a:prstGeom>
          <a:solidFill>
            <a:srgbClr val="FF8B25"/>
          </a:solidFill>
        </p:spPr>
        <p:txBody>
          <a:bodyPr vert="horz" lIns="80682" tIns="40341" rIns="80682" bIns="40341" rtlCol="0" anchor="ctr" anchorCtr="0">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r"/>
            <a:endParaRPr lang="en-US" sz="2471" dirty="0"/>
          </a:p>
        </p:txBody>
      </p:sp>
      <p:sp>
        <p:nvSpPr>
          <p:cNvPr id="11" name="Title Placeholder 1">
            <a:extLst>
              <a:ext uri="{FF2B5EF4-FFF2-40B4-BE49-F238E27FC236}">
                <a16:creationId xmlns:a16="http://schemas.microsoft.com/office/drawing/2014/main" id="{366EAB1A-723C-5B4E-9BE2-C949E6020884}"/>
              </a:ext>
            </a:extLst>
          </p:cNvPr>
          <p:cNvSpPr txBox="1">
            <a:spLocks/>
          </p:cNvSpPr>
          <p:nvPr userDrawn="1"/>
        </p:nvSpPr>
        <p:spPr>
          <a:xfrm>
            <a:off x="443345" y="1026453"/>
            <a:ext cx="7315200" cy="484094"/>
          </a:xfrm>
          <a:prstGeom prst="rect">
            <a:avLst/>
          </a:prstGeom>
          <a:solidFill>
            <a:srgbClr val="FF8B25"/>
          </a:solidFill>
        </p:spPr>
        <p:txBody>
          <a:bodyPr vert="horz" lIns="80682" tIns="40341" rIns="80682" bIns="40341" rtlCol="0" anchor="ctr">
            <a:norm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endParaRPr lang="en-US" sz="2471" dirty="0"/>
          </a:p>
        </p:txBody>
      </p:sp>
      <p:grpSp>
        <p:nvGrpSpPr>
          <p:cNvPr id="12" name="Group 11">
            <a:extLst>
              <a:ext uri="{FF2B5EF4-FFF2-40B4-BE49-F238E27FC236}">
                <a16:creationId xmlns:a16="http://schemas.microsoft.com/office/drawing/2014/main" id="{D7FD4A9F-D906-6F49-9A08-C42CEE81D48B}"/>
              </a:ext>
            </a:extLst>
          </p:cNvPr>
          <p:cNvGrpSpPr/>
          <p:nvPr userDrawn="1"/>
        </p:nvGrpSpPr>
        <p:grpSpPr>
          <a:xfrm>
            <a:off x="443346" y="6079996"/>
            <a:ext cx="11305309" cy="509121"/>
            <a:chOff x="365760" y="1228281"/>
            <a:chExt cx="9326880" cy="577004"/>
          </a:xfrm>
        </p:grpSpPr>
        <p:sp>
          <p:nvSpPr>
            <p:cNvPr id="13" name="Title Placeholder 1">
              <a:extLst>
                <a:ext uri="{FF2B5EF4-FFF2-40B4-BE49-F238E27FC236}">
                  <a16:creationId xmlns:a16="http://schemas.microsoft.com/office/drawing/2014/main" id="{EECD8FAC-54B3-4D48-BEDD-824A4BEAD0FE}"/>
                </a:ext>
              </a:extLst>
            </p:cNvPr>
            <p:cNvSpPr txBox="1">
              <a:spLocks/>
            </p:cNvSpPr>
            <p:nvPr userDrawn="1"/>
          </p:nvSpPr>
          <p:spPr>
            <a:xfrm>
              <a:off x="365760" y="1228281"/>
              <a:ext cx="9326880" cy="548640"/>
            </a:xfrm>
            <a:prstGeom prst="rect">
              <a:avLst/>
            </a:prstGeom>
            <a:solidFill>
              <a:srgbClr val="FF8B25"/>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l"/>
              <a:r>
                <a:rPr lang="en-US" sz="1588" b="0" dirty="0"/>
                <a:t>                                               Garden Classroom:</a:t>
              </a:r>
            </a:p>
            <a:p>
              <a:pPr algn="ctr"/>
              <a:r>
                <a:rPr lang="en-US" sz="1588" b="0" dirty="0"/>
                <a:t>WCMGA Education Garden at PCC Rock Creek</a:t>
              </a:r>
            </a:p>
          </p:txBody>
        </p:sp>
        <p:pic>
          <p:nvPicPr>
            <p:cNvPr id="14" name="Picture 13">
              <a:extLst>
                <a:ext uri="{FF2B5EF4-FFF2-40B4-BE49-F238E27FC236}">
                  <a16:creationId xmlns:a16="http://schemas.microsoft.com/office/drawing/2014/main" id="{B01E5007-2E9C-1241-8736-2FE1F4E66CE4}"/>
                </a:ext>
              </a:extLst>
            </p:cNvPr>
            <p:cNvPicPr>
              <a:picLocks noChangeAspect="1"/>
            </p:cNvPicPr>
            <p:nvPr userDrawn="1"/>
          </p:nvPicPr>
          <p:blipFill rotWithShape="1">
            <a:blip r:embed="rId3"/>
            <a:srcRect l="16695" t="34513" r="19300" b="32700"/>
            <a:stretch/>
          </p:blipFill>
          <p:spPr>
            <a:xfrm>
              <a:off x="490300" y="1235659"/>
              <a:ext cx="1439055" cy="569626"/>
            </a:xfrm>
            <a:prstGeom prst="rect">
              <a:avLst/>
            </a:prstGeom>
          </p:spPr>
        </p:pic>
      </p:grpSp>
      <p:graphicFrame>
        <p:nvGraphicFramePr>
          <p:cNvPr id="15" name="Table 14">
            <a:extLst>
              <a:ext uri="{FF2B5EF4-FFF2-40B4-BE49-F238E27FC236}">
                <a16:creationId xmlns:a16="http://schemas.microsoft.com/office/drawing/2014/main" id="{B3E27B28-F27C-E143-9C8D-7B3FC5F3CF9B}"/>
              </a:ext>
            </a:extLst>
          </p:cNvPr>
          <p:cNvGraphicFramePr>
            <a:graphicFrameLocks noGrp="1"/>
          </p:cNvGraphicFramePr>
          <p:nvPr userDrawn="1"/>
        </p:nvGraphicFramePr>
        <p:xfrm>
          <a:off x="461818" y="1933058"/>
          <a:ext cx="7315200" cy="4098209"/>
        </p:xfrm>
        <a:graphic>
          <a:graphicData uri="http://schemas.openxmlformats.org/drawingml/2006/table">
            <a:tbl>
              <a:tblPr firstRow="1" bandRow="1">
                <a:tableStyleId>{5C22544A-7EE6-4342-B048-85BDC9FD1C3A}</a:tableStyleId>
              </a:tblPr>
              <a:tblGrid>
                <a:gridCol w="2065792">
                  <a:extLst>
                    <a:ext uri="{9D8B030D-6E8A-4147-A177-3AD203B41FA5}">
                      <a16:colId xmlns:a16="http://schemas.microsoft.com/office/drawing/2014/main" val="1865451047"/>
                    </a:ext>
                  </a:extLst>
                </a:gridCol>
                <a:gridCol w="5249408">
                  <a:extLst>
                    <a:ext uri="{9D8B030D-6E8A-4147-A177-3AD203B41FA5}">
                      <a16:colId xmlns:a16="http://schemas.microsoft.com/office/drawing/2014/main" val="1510313703"/>
                    </a:ext>
                  </a:extLst>
                </a:gridCol>
              </a:tblGrid>
              <a:tr h="1371600">
                <a:tc>
                  <a:txBody>
                    <a:bodyPr/>
                    <a:lstStyle/>
                    <a:p>
                      <a:r>
                        <a:rPr lang="en-US" sz="1500" b="1" dirty="0">
                          <a:solidFill>
                            <a:schemeClr val="tx1"/>
                          </a:solidFill>
                        </a:rPr>
                        <a:t>DESCRIPTION</a:t>
                      </a:r>
                    </a:p>
                  </a:txBody>
                  <a:tcPr marL="110836" marR="110836"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p>
                      <a:endParaRPr lang="en-US" sz="1400" dirty="0"/>
                    </a:p>
                    <a:p>
                      <a:endParaRPr lang="en-US" sz="1400" dirty="0"/>
                    </a:p>
                    <a:p>
                      <a:endParaRPr lang="en-US" sz="1400" dirty="0"/>
                    </a:p>
                    <a:p>
                      <a:endParaRPr lang="en-US" sz="1400" dirty="0"/>
                    </a:p>
                    <a:p>
                      <a:endParaRPr lang="en-US" sz="1400" dirty="0"/>
                    </a:p>
                  </a:txBody>
                  <a:tcPr marL="110836" marR="110836"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2119367"/>
                  </a:ext>
                </a:extLst>
              </a:tr>
              <a:tr h="1586753">
                <a:tc>
                  <a:txBody>
                    <a:bodyPr/>
                    <a:lstStyle/>
                    <a:p>
                      <a:r>
                        <a:rPr lang="en-US" sz="1500" b="1" dirty="0"/>
                        <a:t>CULTURE</a:t>
                      </a:r>
                    </a:p>
                  </a:txBody>
                  <a:tcPr marL="110836" marR="110836"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txBody>
                  <a:tcPr marL="110836" marR="110836"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4471991"/>
                  </a:ext>
                </a:extLst>
              </a:tr>
              <a:tr h="1139856">
                <a:tc>
                  <a:txBody>
                    <a:bodyPr/>
                    <a:lstStyle/>
                    <a:p>
                      <a:r>
                        <a:rPr lang="en-US" sz="1500" b="1" dirty="0"/>
                        <a:t>BLOOM/</a:t>
                      </a:r>
                    </a:p>
                    <a:p>
                      <a:r>
                        <a:rPr lang="en-US" sz="1500" b="1" dirty="0"/>
                        <a:t>SEASONAL </a:t>
                      </a:r>
                    </a:p>
                    <a:p>
                      <a:r>
                        <a:rPr lang="en-US" sz="1500" b="1" dirty="0"/>
                        <a:t>INTEREST</a:t>
                      </a:r>
                    </a:p>
                  </a:txBody>
                  <a:tcPr marL="110836" marR="110836"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p>
                      <a:endParaRPr lang="en-US" sz="1400" dirty="0"/>
                    </a:p>
                    <a:p>
                      <a:endParaRPr lang="en-US" sz="1400" dirty="0"/>
                    </a:p>
                    <a:p>
                      <a:endParaRPr lang="en-US" sz="1400" dirty="0"/>
                    </a:p>
                  </a:txBody>
                  <a:tcPr marL="110836" marR="110836"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754621"/>
                  </a:ext>
                </a:extLst>
              </a:tr>
            </a:tbl>
          </a:graphicData>
        </a:graphic>
      </p:graphicFrame>
    </p:spTree>
    <p:extLst>
      <p:ext uri="{BB962C8B-B14F-4D97-AF65-F5344CB8AC3E}">
        <p14:creationId xmlns:p14="http://schemas.microsoft.com/office/powerpoint/2010/main" val="1964019358"/>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arcadianabe.blogspot.co.uk/2013/09/mountain-berries-huckleberries.html"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arcadianabe.blogspot.co.uk/2013/09/mountain-berries-huckleberries.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www.canr.msu.edu/news/revitalize_blueberries_with_renov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canr.msu.edu/blueberries/growing_blueberries/growth-stages" TargetMode="External"/><Relationship Id="rId7" Type="http://schemas.openxmlformats.org/officeDocument/2006/relationships/image" Target="../media/image40.jpg"/><Relationship Id="rId2" Type="http://schemas.openxmlformats.org/officeDocument/2006/relationships/hyperlink" Target="https://www.bing.com/videos/search?q=how+to+prune+blueberry+bushes+video&amp;&amp;view=detail&amp;mid=D5003A8397BAB7BFDF44D5003A8397BAB7BFDF44&amp;&amp;FORM=VRDGAR&amp;ru=%2Fvideos%2Fsearch%3Fq%3Dhow%2Bto%2Bprune%2Bblueberry%2Bbushes%2Bvideo%26qpvt%3Dhow%2Bto%2Bprune%2Bblueberry%2Bbushes%2Bvideo%26FORM%3DVDRE%23view%3Ddetail%26mid%3D91671448D7D4C4D6474491671448D7D4C4D64744" TargetMode="Externa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washingtoncountymastergardener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hyperlink" Target="https://extension.oregonstate.edu/washington" TargetMode="Externa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7.emf"/><Relationship Id="rId5" Type="http://schemas.openxmlformats.org/officeDocument/2006/relationships/image" Target="../media/image16.jpg"/><Relationship Id="rId4" Type="http://schemas.openxmlformats.org/officeDocument/2006/relationships/hyperlink" Target="http://www.metromastergardeners.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washingtoncountymastergardener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extension.oregonstate.edu/topics" TargetMode="External"/><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7FA4-8CE5-47C7-8804-9A4B7BA7D74B}"/>
              </a:ext>
            </a:extLst>
          </p:cNvPr>
          <p:cNvSpPr>
            <a:spLocks noGrp="1"/>
          </p:cNvSpPr>
          <p:nvPr>
            <p:ph type="ctrTitle"/>
          </p:nvPr>
        </p:nvSpPr>
        <p:spPr>
          <a:xfrm>
            <a:off x="1186774" y="4069475"/>
            <a:ext cx="10356298" cy="1913036"/>
          </a:xfrm>
        </p:spPr>
        <p:txBody>
          <a:bodyPr>
            <a:normAutofit/>
          </a:bodyPr>
          <a:lstStyle/>
          <a:p>
            <a:pPr>
              <a:lnSpc>
                <a:spcPct val="90000"/>
              </a:lnSpc>
              <a:spcBef>
                <a:spcPts val="1200"/>
              </a:spcBef>
              <a:spcAft>
                <a:spcPts val="200"/>
              </a:spcAft>
              <a:buClr>
                <a:srgbClr val="E48312"/>
              </a:buClr>
              <a:buSzPct val="100000"/>
              <a:defRPr/>
            </a:pPr>
            <a:r>
              <a:rPr lang="en-US" sz="4000"/>
              <a:t>Blueberry Care </a:t>
            </a:r>
            <a:br>
              <a:rPr lang="en-US" sz="4000"/>
            </a:br>
            <a:r>
              <a:rPr lang="en-US" sz="4000">
                <a:cs typeface="Calibri Light"/>
              </a:rPr>
              <a:t>February 21, 2026</a:t>
            </a:r>
            <a:br>
              <a:rPr lang="en-US" sz="2800">
                <a:cs typeface="Calibri Light"/>
              </a:rPr>
            </a:br>
            <a:endParaRPr lang="en-US" sz="3300" dirty="0">
              <a:cs typeface="Calibri Light"/>
            </a:endParaRPr>
          </a:p>
        </p:txBody>
      </p:sp>
      <p:pic>
        <p:nvPicPr>
          <p:cNvPr id="4" name="Picture 3" descr="A close up of a logo&#10;&#10;Description automatically generated">
            <a:extLst>
              <a:ext uri="{FF2B5EF4-FFF2-40B4-BE49-F238E27FC236}">
                <a16:creationId xmlns:a16="http://schemas.microsoft.com/office/drawing/2014/main" id="{7D64AC47-2563-42BD-9073-0F71B438FEEA}"/>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067110" y="886258"/>
            <a:ext cx="4700001" cy="1625470"/>
          </a:xfrm>
          <a:prstGeom prst="rect">
            <a:avLst/>
          </a:prstGeom>
        </p:spPr>
      </p:pic>
      <p:pic>
        <p:nvPicPr>
          <p:cNvPr id="5" name="Content Placeholder 5" descr="A close up of a fruit tree&#10;&#10;Description automatically generated">
            <a:extLst>
              <a:ext uri="{FF2B5EF4-FFF2-40B4-BE49-F238E27FC236}">
                <a16:creationId xmlns:a16="http://schemas.microsoft.com/office/drawing/2014/main" id="{6533AC06-4C0F-6913-BC3D-787A8590178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180" r="19373"/>
          <a:stretch/>
        </p:blipFill>
        <p:spPr>
          <a:xfrm>
            <a:off x="6424890" y="640080"/>
            <a:ext cx="3099355" cy="4574974"/>
          </a:xfrm>
          <a:prstGeom prst="rect">
            <a:avLst/>
          </a:prstGeom>
        </p:spPr>
      </p:pic>
      <p:sp>
        <p:nvSpPr>
          <p:cNvPr id="7" name="TextBox 6">
            <a:extLst>
              <a:ext uri="{FF2B5EF4-FFF2-40B4-BE49-F238E27FC236}">
                <a16:creationId xmlns:a16="http://schemas.microsoft.com/office/drawing/2014/main" id="{C65D35EC-AF13-983E-8751-03B82846E2F8}"/>
              </a:ext>
            </a:extLst>
          </p:cNvPr>
          <p:cNvSpPr txBox="1"/>
          <p:nvPr/>
        </p:nvSpPr>
        <p:spPr>
          <a:xfrm>
            <a:off x="1186774" y="2134732"/>
            <a:ext cx="2947481" cy="480131"/>
          </a:xfrm>
          <a:prstGeom prst="rect">
            <a:avLst/>
          </a:prstGeom>
          <a:noFill/>
        </p:spPr>
        <p:txBody>
          <a:bodyPr wrap="square">
            <a:spAutoFit/>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US"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2E44E7A-E9DC-1B50-C0A8-1C6BA314EAFD}"/>
              </a:ext>
            </a:extLst>
          </p:cNvPr>
          <p:cNvSpPr txBox="1"/>
          <p:nvPr/>
        </p:nvSpPr>
        <p:spPr>
          <a:xfrm>
            <a:off x="1186774" y="2265550"/>
            <a:ext cx="5377695" cy="307777"/>
          </a:xfrm>
          <a:prstGeom prst="rect">
            <a:avLst/>
          </a:prstGeom>
          <a:noFill/>
        </p:spPr>
        <p:txBody>
          <a:bodyPr wrap="square">
            <a:spAutoFit/>
          </a:bodyPr>
          <a:lstStyle/>
          <a:p>
            <a:endParaRPr lang="en-US" sz="1400" spc="0" dirty="0">
              <a:solidFill>
                <a:srgbClr val="000000">
                  <a:lumMod val="75000"/>
                  <a:lumOff val="25000"/>
                </a:srgbClr>
              </a:solidFill>
              <a:latin typeface="Calibri" panose="020F0502020204030204"/>
              <a:ea typeface="+mn-ea"/>
              <a:cs typeface="Calibri Light"/>
            </a:endParaRPr>
          </a:p>
        </p:txBody>
      </p:sp>
      <p:pic>
        <p:nvPicPr>
          <p:cNvPr id="10" name="Picture 9">
            <a:extLst>
              <a:ext uri="{FF2B5EF4-FFF2-40B4-BE49-F238E27FC236}">
                <a16:creationId xmlns:a16="http://schemas.microsoft.com/office/drawing/2014/main" id="{E1A84328-102A-FE79-3534-3C41D9E7AFDD}"/>
              </a:ext>
            </a:extLst>
          </p:cNvPr>
          <p:cNvPicPr>
            <a:picLocks noChangeAspect="1"/>
          </p:cNvPicPr>
          <p:nvPr/>
        </p:nvPicPr>
        <p:blipFill>
          <a:blip r:embed="rId6"/>
          <a:stretch>
            <a:fillRect/>
          </a:stretch>
        </p:blipFill>
        <p:spPr>
          <a:xfrm>
            <a:off x="1133009" y="2869660"/>
            <a:ext cx="2125757" cy="1052143"/>
          </a:xfrm>
          <a:prstGeom prst="rect">
            <a:avLst/>
          </a:prstGeom>
        </p:spPr>
      </p:pic>
    </p:spTree>
    <p:extLst>
      <p:ext uri="{BB962C8B-B14F-4D97-AF65-F5344CB8AC3E}">
        <p14:creationId xmlns:p14="http://schemas.microsoft.com/office/powerpoint/2010/main" val="199797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7F2D14-759B-45EC-8C69-14617F2CA55C}"/>
              </a:ext>
            </a:extLst>
          </p:cNvPr>
          <p:cNvPicPr>
            <a:picLocks noChangeAspect="1"/>
          </p:cNvPicPr>
          <p:nvPr/>
        </p:nvPicPr>
        <p:blipFill>
          <a:blip r:embed="rId2"/>
          <a:stretch>
            <a:fillRect/>
          </a:stretch>
        </p:blipFill>
        <p:spPr>
          <a:xfrm>
            <a:off x="4377691" y="1449008"/>
            <a:ext cx="5622957" cy="4574143"/>
          </a:xfrm>
          <a:prstGeom prst="rect">
            <a:avLst/>
          </a:prstGeom>
        </p:spPr>
      </p:pic>
      <p:sp>
        <p:nvSpPr>
          <p:cNvPr id="8" name="Title 7">
            <a:extLst>
              <a:ext uri="{FF2B5EF4-FFF2-40B4-BE49-F238E27FC236}">
                <a16:creationId xmlns:a16="http://schemas.microsoft.com/office/drawing/2014/main" id="{C854C312-3F5A-44CF-84A9-59B23654C99D}"/>
              </a:ext>
            </a:extLst>
          </p:cNvPr>
          <p:cNvSpPr>
            <a:spLocks noGrp="1"/>
          </p:cNvSpPr>
          <p:nvPr>
            <p:ph type="title"/>
          </p:nvPr>
        </p:nvSpPr>
        <p:spPr>
          <a:xfrm>
            <a:off x="591152" y="272459"/>
            <a:ext cx="3200400" cy="2566337"/>
          </a:xfrm>
          <a:solidFill>
            <a:schemeClr val="bg1"/>
          </a:solidFill>
        </p:spPr>
        <p:txBody>
          <a:bodyPr>
            <a:normAutofit/>
          </a:bodyPr>
          <a:lstStyle/>
          <a:p>
            <a:pPr marL="342900" indent="-342900">
              <a:buFont typeface="Arial" panose="020B0604020202020204" pitchFamily="34" charset="0"/>
              <a:buChar char="•"/>
            </a:pPr>
            <a:br>
              <a:rPr lang="en-US" sz="2000" dirty="0"/>
            </a:br>
            <a:endParaRPr lang="en-US" sz="2000" dirty="0"/>
          </a:p>
        </p:txBody>
      </p:sp>
      <p:sp>
        <p:nvSpPr>
          <p:cNvPr id="10" name="Content Placeholder 9">
            <a:extLst>
              <a:ext uri="{FF2B5EF4-FFF2-40B4-BE49-F238E27FC236}">
                <a16:creationId xmlns:a16="http://schemas.microsoft.com/office/drawing/2014/main" id="{5D8DF659-8D94-4947-9925-AEA49CB8FAC1}"/>
              </a:ext>
            </a:extLst>
          </p:cNvPr>
          <p:cNvSpPr>
            <a:spLocks noGrp="1"/>
          </p:cNvSpPr>
          <p:nvPr>
            <p:ph idx="1"/>
          </p:nvPr>
        </p:nvSpPr>
        <p:spPr>
          <a:xfrm>
            <a:off x="4377692" y="423513"/>
            <a:ext cx="6800848" cy="5565808"/>
          </a:xfrm>
        </p:spPr>
        <p:txBody>
          <a:bodyPr/>
          <a:lstStyle/>
          <a:p>
            <a:pPr marL="0" indent="0">
              <a:buNone/>
            </a:pPr>
            <a:r>
              <a:rPr lang="en-US" sz="2400" dirty="0"/>
              <a:t>Fruiting Season for Blueberry Varieties </a:t>
            </a:r>
          </a:p>
          <a:p>
            <a:pPr marL="0" indent="0">
              <a:buNone/>
            </a:pPr>
            <a:r>
              <a:rPr lang="en-US" sz="1000" dirty="0"/>
              <a:t>(Source OSU Publication PNW 656 Blueberry Cultivars for the Pacific Northwest) </a:t>
            </a:r>
            <a:endParaRPr lang="en-US" dirty="0"/>
          </a:p>
        </p:txBody>
      </p:sp>
      <p:sp>
        <p:nvSpPr>
          <p:cNvPr id="12" name="Text Placeholder 11">
            <a:extLst>
              <a:ext uri="{FF2B5EF4-FFF2-40B4-BE49-F238E27FC236}">
                <a16:creationId xmlns:a16="http://schemas.microsoft.com/office/drawing/2014/main" id="{ABD389DA-1699-4F6D-A6A1-980DA600DFD0}"/>
              </a:ext>
            </a:extLst>
          </p:cNvPr>
          <p:cNvSpPr>
            <a:spLocks noGrp="1"/>
          </p:cNvSpPr>
          <p:nvPr>
            <p:ph type="body" sz="half" idx="2"/>
          </p:nvPr>
        </p:nvSpPr>
        <p:spPr>
          <a:xfrm>
            <a:off x="591152" y="3206417"/>
            <a:ext cx="3200400" cy="3379124"/>
          </a:xfrm>
          <a:solidFill>
            <a:schemeClr val="bg1"/>
          </a:solidFill>
          <a:ln>
            <a:solidFill>
              <a:schemeClr val="bg1"/>
            </a:solidFill>
          </a:ln>
        </p:spPr>
        <p:txBody>
          <a:bodyPr>
            <a:normAutofit fontScale="92500" lnSpcReduction="20000"/>
          </a:bodyPr>
          <a:lstStyle/>
          <a:p>
            <a:pPr marL="285750" indent="-285750">
              <a:buFont typeface="Arial" panose="020B0604020202020204" pitchFamily="34" charset="0"/>
              <a:buChar char="•"/>
            </a:pPr>
            <a:r>
              <a:rPr lang="en-US" sz="1600" dirty="0">
                <a:solidFill>
                  <a:schemeClr val="tx1"/>
                </a:solidFill>
              </a:rPr>
              <a:t>Pick varieties you like-Blueberries can bear fruit up to 50 years!</a:t>
            </a:r>
          </a:p>
          <a:p>
            <a:pPr marL="285750" indent="-285750">
              <a:buFont typeface="Arial" panose="020B0604020202020204" pitchFamily="34" charset="0"/>
              <a:buChar char="•"/>
            </a:pPr>
            <a:r>
              <a:rPr lang="en-US" sz="1600" dirty="0">
                <a:solidFill>
                  <a:schemeClr val="tx1"/>
                </a:solidFill>
              </a:rPr>
              <a:t>See OSU Pub Blueberry Cultivars for the PNW</a:t>
            </a:r>
          </a:p>
          <a:p>
            <a:pPr marL="285750" indent="-285750">
              <a:buFont typeface="Arial" panose="020B0604020202020204" pitchFamily="34" charset="0"/>
              <a:buChar char="•"/>
            </a:pPr>
            <a:r>
              <a:rPr lang="en-US" sz="1600" dirty="0">
                <a:solidFill>
                  <a:schemeClr val="tx1"/>
                </a:solidFill>
              </a:rPr>
              <a:t>Plant </a:t>
            </a:r>
            <a:r>
              <a:rPr lang="en-US" sz="1600" b="1" dirty="0">
                <a:solidFill>
                  <a:srgbClr val="C00000"/>
                </a:solidFill>
              </a:rPr>
              <a:t>two blueberry cultivars </a:t>
            </a:r>
            <a:r>
              <a:rPr lang="en-US" sz="1600" dirty="0">
                <a:solidFill>
                  <a:schemeClr val="tx1"/>
                </a:solidFill>
              </a:rPr>
              <a:t>of the same </a:t>
            </a:r>
            <a:r>
              <a:rPr lang="en-US" sz="1600" u="sng" dirty="0">
                <a:solidFill>
                  <a:schemeClr val="tx1"/>
                </a:solidFill>
              </a:rPr>
              <a:t>type</a:t>
            </a:r>
            <a:r>
              <a:rPr lang="en-US" sz="1600" dirty="0">
                <a:solidFill>
                  <a:schemeClr val="tx1"/>
                </a:solidFill>
              </a:rPr>
              <a:t>, to improve production.</a:t>
            </a:r>
            <a:br>
              <a:rPr lang="en-US" sz="1600" dirty="0">
                <a:solidFill>
                  <a:schemeClr val="tx1"/>
                </a:solidFill>
              </a:rPr>
            </a:b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Check out  Farmers Market to try different varieties</a:t>
            </a:r>
            <a:br>
              <a:rPr lang="en-US" sz="1100" dirty="0">
                <a:solidFill>
                  <a:schemeClr val="tx1"/>
                </a:solidFill>
              </a:rPr>
            </a:br>
            <a:endParaRPr lang="en-US" sz="1100" dirty="0">
              <a:solidFill>
                <a:schemeClr val="tx1"/>
              </a:solidFill>
            </a:endParaRPr>
          </a:p>
          <a:p>
            <a:pPr marL="285750" indent="-285750">
              <a:buFont typeface="Arial" panose="020B0604020202020204" pitchFamily="34" charset="0"/>
              <a:buChar char="•"/>
            </a:pPr>
            <a:r>
              <a:rPr lang="en-US" sz="1600" dirty="0">
                <a:solidFill>
                  <a:schemeClr val="tx1"/>
                </a:solidFill>
              </a:rPr>
              <a:t>Grow several varieties to extend growing season</a:t>
            </a:r>
          </a:p>
          <a:p>
            <a:br>
              <a:rPr lang="en-US" sz="1600" dirty="0">
                <a:solidFill>
                  <a:schemeClr val="tx1"/>
                </a:solidFill>
              </a:rPr>
            </a:br>
            <a:r>
              <a:rPr lang="en-US" sz="1600" dirty="0">
                <a:solidFill>
                  <a:schemeClr val="tx1"/>
                </a:solidFill>
              </a:rPr>
              <a:t>	 </a:t>
            </a:r>
            <a:endParaRPr lang="en-US" dirty="0">
              <a:solidFill>
                <a:schemeClr val="tx1"/>
              </a:solidFill>
            </a:endParaRPr>
          </a:p>
        </p:txBody>
      </p:sp>
      <p:pic>
        <p:nvPicPr>
          <p:cNvPr id="2" name="Picture 1">
            <a:extLst>
              <a:ext uri="{FF2B5EF4-FFF2-40B4-BE49-F238E27FC236}">
                <a16:creationId xmlns:a16="http://schemas.microsoft.com/office/drawing/2014/main" id="{D9DDD5E5-CC52-4384-B20F-E05510B094EA}"/>
              </a:ext>
            </a:extLst>
          </p:cNvPr>
          <p:cNvPicPr>
            <a:picLocks noChangeAspect="1"/>
          </p:cNvPicPr>
          <p:nvPr/>
        </p:nvPicPr>
        <p:blipFill>
          <a:blip r:embed="rId3"/>
          <a:stretch>
            <a:fillRect/>
          </a:stretch>
        </p:blipFill>
        <p:spPr>
          <a:xfrm>
            <a:off x="730602" y="473932"/>
            <a:ext cx="2921500" cy="2163389"/>
          </a:xfrm>
          <a:prstGeom prst="rect">
            <a:avLst/>
          </a:prstGeom>
        </p:spPr>
      </p:pic>
    </p:spTree>
    <p:extLst>
      <p:ext uri="{BB962C8B-B14F-4D97-AF65-F5344CB8AC3E}">
        <p14:creationId xmlns:p14="http://schemas.microsoft.com/office/powerpoint/2010/main" val="3761622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328E3FA-534E-4DE3-B06A-59814077279D}"/>
              </a:ext>
            </a:extLst>
          </p:cNvPr>
          <p:cNvSpPr>
            <a:spLocks noGrp="1"/>
          </p:cNvSpPr>
          <p:nvPr>
            <p:ph type="title"/>
          </p:nvPr>
        </p:nvSpPr>
        <p:spPr>
          <a:xfrm>
            <a:off x="1097280" y="286603"/>
            <a:ext cx="10058400" cy="1450757"/>
          </a:xfrm>
        </p:spPr>
        <p:txBody>
          <a:bodyPr>
            <a:normAutofit/>
          </a:bodyPr>
          <a:lstStyle/>
          <a:p>
            <a:r>
              <a:rPr lang="en-US" dirty="0"/>
              <a:t>Blueberry varieties </a:t>
            </a:r>
            <a:r>
              <a:rPr lang="en-US" sz="1400" dirty="0"/>
              <a:t>(Source OSU Publication PNW 656 Blueberry Cultivars for the  Pacific Northwest) </a:t>
            </a:r>
          </a:p>
        </p:txBody>
      </p:sp>
      <p:graphicFrame>
        <p:nvGraphicFramePr>
          <p:cNvPr id="13" name="Content Placeholder 5">
            <a:extLst>
              <a:ext uri="{FF2B5EF4-FFF2-40B4-BE49-F238E27FC236}">
                <a16:creationId xmlns:a16="http://schemas.microsoft.com/office/drawing/2014/main" id="{8EBF1802-C609-41A1-B5CF-F92FBE0327D0}"/>
              </a:ext>
            </a:extLst>
          </p:cNvPr>
          <p:cNvGraphicFramePr>
            <a:graphicFrameLocks noGrp="1"/>
          </p:cNvGraphicFramePr>
          <p:nvPr>
            <p:ph idx="1"/>
            <p:extLst>
              <p:ext uri="{D42A27DB-BD31-4B8C-83A1-F6EECF244321}">
                <p14:modId xmlns:p14="http://schemas.microsoft.com/office/powerpoint/2010/main" val="2762707019"/>
              </p:ext>
            </p:extLst>
          </p:nvPr>
        </p:nvGraphicFramePr>
        <p:xfrm>
          <a:off x="1299434" y="2098515"/>
          <a:ext cx="9653461" cy="3783640"/>
        </p:xfrm>
        <a:graphic>
          <a:graphicData uri="http://schemas.openxmlformats.org/drawingml/2006/table">
            <a:tbl>
              <a:tblPr firstRow="1" firstCol="1" lastRow="1" lastCol="1" bandRow="1" bandCol="1"/>
              <a:tblGrid>
                <a:gridCol w="189830">
                  <a:extLst>
                    <a:ext uri="{9D8B030D-6E8A-4147-A177-3AD203B41FA5}">
                      <a16:colId xmlns:a16="http://schemas.microsoft.com/office/drawing/2014/main" val="526964907"/>
                    </a:ext>
                  </a:extLst>
                </a:gridCol>
                <a:gridCol w="1241093">
                  <a:extLst>
                    <a:ext uri="{9D8B030D-6E8A-4147-A177-3AD203B41FA5}">
                      <a16:colId xmlns:a16="http://schemas.microsoft.com/office/drawing/2014/main" val="2686282375"/>
                    </a:ext>
                  </a:extLst>
                </a:gridCol>
                <a:gridCol w="1784634">
                  <a:extLst>
                    <a:ext uri="{9D8B030D-6E8A-4147-A177-3AD203B41FA5}">
                      <a16:colId xmlns:a16="http://schemas.microsoft.com/office/drawing/2014/main" val="3114475664"/>
                    </a:ext>
                  </a:extLst>
                </a:gridCol>
                <a:gridCol w="2466265">
                  <a:extLst>
                    <a:ext uri="{9D8B030D-6E8A-4147-A177-3AD203B41FA5}">
                      <a16:colId xmlns:a16="http://schemas.microsoft.com/office/drawing/2014/main" val="331035034"/>
                    </a:ext>
                  </a:extLst>
                </a:gridCol>
                <a:gridCol w="984854">
                  <a:extLst>
                    <a:ext uri="{9D8B030D-6E8A-4147-A177-3AD203B41FA5}">
                      <a16:colId xmlns:a16="http://schemas.microsoft.com/office/drawing/2014/main" val="3018871734"/>
                    </a:ext>
                  </a:extLst>
                </a:gridCol>
                <a:gridCol w="1500691">
                  <a:extLst>
                    <a:ext uri="{9D8B030D-6E8A-4147-A177-3AD203B41FA5}">
                      <a16:colId xmlns:a16="http://schemas.microsoft.com/office/drawing/2014/main" val="3803735776"/>
                    </a:ext>
                  </a:extLst>
                </a:gridCol>
                <a:gridCol w="1486094">
                  <a:extLst>
                    <a:ext uri="{9D8B030D-6E8A-4147-A177-3AD203B41FA5}">
                      <a16:colId xmlns:a16="http://schemas.microsoft.com/office/drawing/2014/main" val="2177396483"/>
                    </a:ext>
                  </a:extLst>
                </a:gridCol>
              </a:tblGrid>
              <a:tr h="257642">
                <a:tc rowSpan="25">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55"/>
                        </a:spcBef>
                        <a:spcAft>
                          <a:spcPts val="0"/>
                        </a:spcAft>
                      </a:pPr>
                      <a:r>
                        <a:rPr lang="en-US" sz="800" dirty="0">
                          <a:effectLst/>
                          <a:latin typeface="Myriad Pro"/>
                          <a:ea typeface="Myriad Pro"/>
                          <a:cs typeface="Myriad Pro"/>
                        </a:rPr>
                        <a:t> </a:t>
                      </a:r>
                    </a:p>
                    <a:p>
                      <a:pPr marL="56515" marR="0">
                        <a:spcBef>
                          <a:spcPts val="0"/>
                        </a:spcBef>
                        <a:spcAft>
                          <a:spcPts val="0"/>
                        </a:spcAft>
                      </a:pPr>
                      <a:r>
                        <a:rPr lang="en-US" sz="700" b="1" dirty="0">
                          <a:effectLst/>
                          <a:latin typeface="Myriad Pro Light"/>
                          <a:ea typeface="Myriad Pro"/>
                          <a:cs typeface="Myriad Pro"/>
                        </a:rPr>
                        <a:t>Cultivar</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w="12700" cap="flat" cmpd="sng" algn="ctr">
                      <a:solidFill>
                        <a:srgbClr val="5D87A1"/>
                      </a:solidFill>
                      <a:prstDash val="solid"/>
                      <a:round/>
                      <a:headEnd type="none" w="med" len="med"/>
                      <a:tailEnd type="none" w="med" len="med"/>
                    </a:lnB>
                  </a:tcPr>
                </a:tc>
                <a:tc>
                  <a:txBody>
                    <a:bodyPr/>
                    <a:lstStyle/>
                    <a:p>
                      <a:pPr marL="0" marR="0">
                        <a:spcBef>
                          <a:spcPts val="55"/>
                        </a:spcBef>
                        <a:spcAft>
                          <a:spcPts val="0"/>
                        </a:spcAft>
                      </a:pPr>
                      <a:r>
                        <a:rPr lang="en-US" sz="800" dirty="0">
                          <a:effectLst/>
                          <a:latin typeface="Myriad Pro"/>
                          <a:ea typeface="Myriad Pro"/>
                          <a:cs typeface="Myriad Pro"/>
                        </a:rPr>
                        <a:t> </a:t>
                      </a:r>
                    </a:p>
                    <a:p>
                      <a:pPr marL="166370" marR="0">
                        <a:spcBef>
                          <a:spcPts val="0"/>
                        </a:spcBef>
                        <a:spcAft>
                          <a:spcPts val="0"/>
                        </a:spcAft>
                      </a:pPr>
                      <a:r>
                        <a:rPr lang="en-US" sz="700" b="1" dirty="0">
                          <a:effectLst/>
                          <a:latin typeface="Myriad Pro Light"/>
                          <a:ea typeface="Myriad Pro"/>
                          <a:cs typeface="Myriad Pro"/>
                        </a:rPr>
                        <a:t>Bush</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w="12700" cap="flat" cmpd="sng" algn="ctr">
                      <a:solidFill>
                        <a:srgbClr val="5D87A1"/>
                      </a:solidFill>
                      <a:prstDash val="solid"/>
                      <a:round/>
                      <a:headEnd type="none" w="med" len="med"/>
                      <a:tailEnd type="none" w="med" len="med"/>
                    </a:lnB>
                  </a:tcPr>
                </a:tc>
                <a:tc>
                  <a:txBody>
                    <a:bodyPr/>
                    <a:lstStyle/>
                    <a:p>
                      <a:pPr marL="0" marR="0">
                        <a:spcBef>
                          <a:spcPts val="55"/>
                        </a:spcBef>
                        <a:spcAft>
                          <a:spcPts val="0"/>
                        </a:spcAft>
                      </a:pPr>
                      <a:r>
                        <a:rPr lang="en-US" sz="800" dirty="0">
                          <a:effectLst/>
                          <a:latin typeface="Myriad Pro"/>
                          <a:ea typeface="Myriad Pro"/>
                          <a:cs typeface="Myriad Pro"/>
                        </a:rPr>
                        <a:t> </a:t>
                      </a:r>
                    </a:p>
                    <a:p>
                      <a:pPr marL="74295" marR="0">
                        <a:spcBef>
                          <a:spcPts val="0"/>
                        </a:spcBef>
                        <a:spcAft>
                          <a:spcPts val="0"/>
                        </a:spcAft>
                      </a:pPr>
                      <a:r>
                        <a:rPr lang="en-US" sz="700" b="1" dirty="0">
                          <a:effectLst/>
                          <a:latin typeface="Myriad Pro Light"/>
                          <a:ea typeface="Myriad Pro"/>
                          <a:cs typeface="Myriad Pro"/>
                        </a:rPr>
                        <a:t>Berry</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w="12700" cap="flat" cmpd="sng" algn="ctr">
                      <a:solidFill>
                        <a:srgbClr val="5D87A1"/>
                      </a:solidFill>
                      <a:prstDash val="solid"/>
                      <a:round/>
                      <a:headEnd type="none" w="med" len="med"/>
                      <a:tailEnd type="none" w="med" len="med"/>
                    </a:lnB>
                  </a:tcPr>
                </a:tc>
                <a:tc>
                  <a:txBody>
                    <a:bodyPr/>
                    <a:lstStyle/>
                    <a:p>
                      <a:pPr marL="0" marR="0">
                        <a:spcBef>
                          <a:spcPts val="55"/>
                        </a:spcBef>
                        <a:spcAft>
                          <a:spcPts val="0"/>
                        </a:spcAft>
                      </a:pPr>
                      <a:r>
                        <a:rPr lang="en-US" sz="800" dirty="0">
                          <a:effectLst/>
                          <a:latin typeface="Myriad Pro"/>
                          <a:ea typeface="Myriad Pro"/>
                          <a:cs typeface="Myriad Pro"/>
                        </a:rPr>
                        <a:t> </a:t>
                      </a:r>
                    </a:p>
                    <a:p>
                      <a:pPr marL="66675" marR="0">
                        <a:spcBef>
                          <a:spcPts val="0"/>
                        </a:spcBef>
                        <a:spcAft>
                          <a:spcPts val="0"/>
                        </a:spcAft>
                      </a:pPr>
                      <a:r>
                        <a:rPr lang="en-US" sz="700" b="1" dirty="0">
                          <a:effectLst/>
                          <a:latin typeface="Myriad Pro Light"/>
                          <a:ea typeface="Myriad Pro"/>
                          <a:cs typeface="Myriad Pro"/>
                        </a:rPr>
                        <a:t>Yield</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w="12700" cap="flat" cmpd="sng" algn="ctr">
                      <a:solidFill>
                        <a:srgbClr val="5D87A1"/>
                      </a:solidFill>
                      <a:prstDash val="solid"/>
                      <a:round/>
                      <a:headEnd type="none" w="med" len="med"/>
                      <a:tailEnd type="none" w="med" len="med"/>
                    </a:lnB>
                  </a:tcPr>
                </a:tc>
                <a:tc>
                  <a:txBody>
                    <a:bodyPr/>
                    <a:lstStyle/>
                    <a:p>
                      <a:pPr marL="56515" marR="0">
                        <a:lnSpc>
                          <a:spcPct val="97000"/>
                        </a:lnSpc>
                        <a:spcBef>
                          <a:spcPts val="195"/>
                        </a:spcBef>
                        <a:spcAft>
                          <a:spcPts val="0"/>
                        </a:spcAft>
                      </a:pPr>
                      <a:r>
                        <a:rPr lang="en-US" sz="700" b="1" dirty="0">
                          <a:effectLst/>
                          <a:latin typeface="Myriad Pro Light"/>
                          <a:ea typeface="Myriad Pro"/>
                          <a:cs typeface="Myriad Pro"/>
                        </a:rPr>
                        <a:t>Large-scale commercial value</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w="12700" cap="flat" cmpd="sng" algn="ctr">
                      <a:solidFill>
                        <a:srgbClr val="5D87A1"/>
                      </a:solidFill>
                      <a:prstDash val="solid"/>
                      <a:round/>
                      <a:headEnd type="none" w="med" len="med"/>
                      <a:tailEnd type="none" w="med" len="med"/>
                    </a:lnB>
                  </a:tcPr>
                </a:tc>
                <a:tc>
                  <a:txBody>
                    <a:bodyPr/>
                    <a:lstStyle/>
                    <a:p>
                      <a:pPr marL="57785" marR="85090">
                        <a:lnSpc>
                          <a:spcPct val="97000"/>
                        </a:lnSpc>
                        <a:spcBef>
                          <a:spcPts val="195"/>
                        </a:spcBef>
                        <a:spcAft>
                          <a:spcPts val="0"/>
                        </a:spcAft>
                      </a:pPr>
                      <a:r>
                        <a:rPr lang="en-US" sz="700" b="1" dirty="0">
                          <a:effectLst/>
                          <a:latin typeface="Myriad Pro Light"/>
                          <a:ea typeface="Myriad Pro"/>
                          <a:cs typeface="Myriad Pro"/>
                        </a:rPr>
                        <a:t>Small farm or home garden</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w="12700" cap="flat" cmpd="sng" algn="ctr">
                      <a:solidFill>
                        <a:srgbClr val="5D87A1"/>
                      </a:solidFill>
                      <a:prstDash val="solid"/>
                      <a:round/>
                      <a:headEnd type="none" w="med" len="med"/>
                      <a:tailEnd type="none" w="med" len="med"/>
                    </a:lnB>
                  </a:tcPr>
                </a:tc>
                <a:extLst>
                  <a:ext uri="{0D108BD9-81ED-4DB2-BD59-A6C34878D82A}">
                    <a16:rowId xmlns:a16="http://schemas.microsoft.com/office/drawing/2014/main" val="3210344400"/>
                  </a:ext>
                </a:extLst>
              </a:tr>
              <a:tr h="136528">
                <a:tc vMerge="1">
                  <a:txBody>
                    <a:bodyPr/>
                    <a:lstStyle/>
                    <a:p>
                      <a:endParaRPr lang="en-US"/>
                    </a:p>
                  </a:txBody>
                  <a:tcPr/>
                </a:tc>
                <a:tc>
                  <a:txBody>
                    <a:bodyPr/>
                    <a:lstStyle/>
                    <a:p>
                      <a:pPr marL="56515" marR="0">
                        <a:lnSpc>
                          <a:spcPts val="1100"/>
                        </a:lnSpc>
                        <a:spcBef>
                          <a:spcPts val="195"/>
                        </a:spcBef>
                        <a:spcAft>
                          <a:spcPts val="0"/>
                        </a:spcAft>
                      </a:pPr>
                      <a:r>
                        <a:rPr lang="en-US" sz="700" dirty="0">
                          <a:solidFill>
                            <a:srgbClr val="000000"/>
                          </a:solidFill>
                          <a:effectLst/>
                          <a:latin typeface="Myriad Pro"/>
                          <a:ea typeface="Myriad Pro"/>
                          <a:cs typeface="Myriad Pro"/>
                        </a:rPr>
                        <a:t>Bluetta</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166370" marR="0">
                        <a:lnSpc>
                          <a:spcPts val="1100"/>
                        </a:lnSpc>
                        <a:spcBef>
                          <a:spcPts val="195"/>
                        </a:spcBef>
                        <a:spcAft>
                          <a:spcPts val="0"/>
                        </a:spcAft>
                      </a:pPr>
                      <a:r>
                        <a:rPr lang="en-US" sz="700" dirty="0">
                          <a:solidFill>
                            <a:srgbClr val="000000"/>
                          </a:solidFill>
                          <a:effectLst/>
                          <a:latin typeface="Myriad Pro"/>
                          <a:ea typeface="Myriad Pro"/>
                          <a:cs typeface="Myriad Pro"/>
                        </a:rPr>
                        <a:t>Moderate vigor, compact,</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74295" marR="0">
                        <a:lnSpc>
                          <a:spcPts val="1100"/>
                        </a:lnSpc>
                        <a:spcBef>
                          <a:spcPts val="195"/>
                        </a:spcBef>
                        <a:spcAft>
                          <a:spcPts val="0"/>
                        </a:spcAft>
                      </a:pPr>
                      <a:r>
                        <a:rPr lang="en-US" sz="700" dirty="0">
                          <a:solidFill>
                            <a:srgbClr val="000000"/>
                          </a:solidFill>
                          <a:effectLst/>
                          <a:latin typeface="Myriad Pro"/>
                          <a:ea typeface="Myriad Pro"/>
                          <a:cs typeface="Myriad Pro"/>
                        </a:rPr>
                        <a:t>Medium size, light blue, firm, poor scar, good</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66675" marR="0">
                        <a:lnSpc>
                          <a:spcPts val="1100"/>
                        </a:lnSpc>
                        <a:spcBef>
                          <a:spcPts val="195"/>
                        </a:spcBef>
                        <a:spcAft>
                          <a:spcPts val="0"/>
                        </a:spcAft>
                      </a:pPr>
                      <a:r>
                        <a:rPr lang="en-US" sz="700" dirty="0">
                          <a:solidFill>
                            <a:srgbClr val="000000"/>
                          </a:solidFill>
                          <a:effectLst/>
                          <a:latin typeface="Myriad Pro"/>
                          <a:ea typeface="Myriad Pro"/>
                          <a:cs typeface="Myriad Pro"/>
                        </a:rPr>
                        <a:t>Low to medium</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56515" marR="0">
                        <a:lnSpc>
                          <a:spcPts val="1100"/>
                        </a:lnSpc>
                        <a:spcBef>
                          <a:spcPts val="195"/>
                        </a:spcBef>
                        <a:spcAft>
                          <a:spcPts val="0"/>
                        </a:spcAft>
                      </a:pPr>
                      <a:r>
                        <a:rPr lang="en-US" sz="700" dirty="0">
                          <a:solidFill>
                            <a:srgbClr val="000000"/>
                          </a:solidFill>
                          <a:effectLst/>
                          <a:latin typeface="Myriad Pro"/>
                          <a:ea typeface="Myriad Pro"/>
                          <a:cs typeface="Myriad Pro"/>
                        </a:rPr>
                        <a:t>3</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extLst>
                  <a:ext uri="{0D108BD9-81ED-4DB2-BD59-A6C34878D82A}">
                    <a16:rowId xmlns:a16="http://schemas.microsoft.com/office/drawing/2014/main" val="2654941522"/>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166370" marR="0">
                        <a:lnSpc>
                          <a:spcPts val="1100"/>
                        </a:lnSpc>
                        <a:spcBef>
                          <a:spcPts val="0"/>
                        </a:spcBef>
                        <a:spcAft>
                          <a:spcPts val="0"/>
                        </a:spcAft>
                      </a:pPr>
                      <a:r>
                        <a:rPr lang="en-US" sz="700" dirty="0">
                          <a:solidFill>
                            <a:srgbClr val="000000"/>
                          </a:solidFill>
                          <a:effectLst/>
                          <a:latin typeface="Myriad Pro"/>
                          <a:ea typeface="Myriad Pro"/>
                          <a:cs typeface="Myriad Pro"/>
                        </a:rPr>
                        <a:t>consistently productive, more</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74295" marR="0">
                        <a:lnSpc>
                          <a:spcPts val="1100"/>
                        </a:lnSpc>
                        <a:spcBef>
                          <a:spcPts val="0"/>
                        </a:spcBef>
                        <a:spcAft>
                          <a:spcPts val="0"/>
                        </a:spcAft>
                      </a:pPr>
                      <a:r>
                        <a:rPr lang="en-US" sz="700" dirty="0">
                          <a:solidFill>
                            <a:srgbClr val="000000"/>
                          </a:solidFill>
                          <a:effectLst/>
                          <a:latin typeface="Myriad Pro"/>
                          <a:ea typeface="Myriad Pro"/>
                          <a:cs typeface="Myriad Pro"/>
                        </a:rPr>
                        <a:t>flavor, loose clusters, not suited to shipping</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extLst>
                  <a:ext uri="{0D108BD9-81ED-4DB2-BD59-A6C34878D82A}">
                    <a16:rowId xmlns:a16="http://schemas.microsoft.com/office/drawing/2014/main" val="1039740232"/>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166370" marR="0">
                        <a:lnSpc>
                          <a:spcPts val="1100"/>
                        </a:lnSpc>
                        <a:spcBef>
                          <a:spcPts val="0"/>
                        </a:spcBef>
                        <a:spcAft>
                          <a:spcPts val="0"/>
                        </a:spcAft>
                      </a:pPr>
                      <a:r>
                        <a:rPr lang="en-US" sz="700" dirty="0">
                          <a:solidFill>
                            <a:srgbClr val="000000"/>
                          </a:solidFill>
                          <a:effectLst/>
                          <a:latin typeface="Myriad Pro"/>
                          <a:ea typeface="Myriad Pro"/>
                          <a:cs typeface="Myriad Pro"/>
                        </a:rPr>
                        <a:t>frost- and winter-hardy than</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extLst>
                  <a:ext uri="{0D108BD9-81ED-4DB2-BD59-A6C34878D82A}">
                    <a16:rowId xmlns:a16="http://schemas.microsoft.com/office/drawing/2014/main" val="1170803867"/>
                  </a:ext>
                </a:extLst>
              </a:tr>
              <a:tr h="136528">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166370" marR="0">
                        <a:spcBef>
                          <a:spcPts val="0"/>
                        </a:spcBef>
                        <a:spcAft>
                          <a:spcPts val="0"/>
                        </a:spcAft>
                      </a:pPr>
                      <a:r>
                        <a:rPr lang="en-US" sz="700" dirty="0">
                          <a:solidFill>
                            <a:srgbClr val="000000"/>
                          </a:solidFill>
                          <a:effectLst/>
                          <a:latin typeface="Myriad Pro"/>
                          <a:ea typeface="Myriad Pro"/>
                          <a:cs typeface="Myriad Pro"/>
                        </a:rPr>
                        <a:t>Earliblue</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extLst>
                  <a:ext uri="{0D108BD9-81ED-4DB2-BD59-A6C34878D82A}">
                    <a16:rowId xmlns:a16="http://schemas.microsoft.com/office/drawing/2014/main" val="4256416709"/>
                  </a:ext>
                </a:extLst>
              </a:tr>
              <a:tr h="127353">
                <a:tc vMerge="1">
                  <a:txBody>
                    <a:bodyPr/>
                    <a:lstStyle/>
                    <a:p>
                      <a:endParaRPr lang="en-US"/>
                    </a:p>
                  </a:txBody>
                  <a:tcPr/>
                </a:tc>
                <a:tc>
                  <a:txBody>
                    <a:bodyPr/>
                    <a:lstStyle/>
                    <a:p>
                      <a:pPr marL="57150" marR="0">
                        <a:lnSpc>
                          <a:spcPts val="1100"/>
                        </a:lnSpc>
                        <a:spcBef>
                          <a:spcPts val="220"/>
                        </a:spcBef>
                        <a:spcAft>
                          <a:spcPts val="0"/>
                        </a:spcAft>
                      </a:pPr>
                      <a:r>
                        <a:rPr lang="en-US" sz="700" dirty="0">
                          <a:effectLst/>
                          <a:latin typeface="Myriad Pro"/>
                          <a:ea typeface="Myriad Pro"/>
                          <a:cs typeface="Myriad Pro"/>
                        </a:rPr>
                        <a:t>Duke</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166370" marR="0">
                        <a:lnSpc>
                          <a:spcPts val="1100"/>
                        </a:lnSpc>
                        <a:spcBef>
                          <a:spcPts val="220"/>
                        </a:spcBef>
                        <a:spcAft>
                          <a:spcPts val="0"/>
                        </a:spcAft>
                      </a:pPr>
                      <a:r>
                        <a:rPr lang="en-US" sz="700" dirty="0">
                          <a:effectLst/>
                          <a:latin typeface="Myriad Pro"/>
                          <a:ea typeface="Myriad Pro"/>
                          <a:cs typeface="Myriad Pro"/>
                        </a:rPr>
                        <a:t>Erect, open, susceptible to root</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74295" marR="0">
                        <a:lnSpc>
                          <a:spcPts val="1100"/>
                        </a:lnSpc>
                        <a:spcBef>
                          <a:spcPts val="220"/>
                        </a:spcBef>
                        <a:spcAft>
                          <a:spcPts val="0"/>
                        </a:spcAft>
                      </a:pPr>
                      <a:r>
                        <a:rPr lang="en-US" sz="700" dirty="0">
                          <a:effectLst/>
                          <a:latin typeface="Myriad Pro"/>
                          <a:ea typeface="Myriad Pro"/>
                          <a:cs typeface="Myriad Pro"/>
                        </a:rPr>
                        <a:t>Large size, uniform, light blue, firm, small scar,</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66675" marR="0">
                        <a:lnSpc>
                          <a:spcPts val="1100"/>
                        </a:lnSpc>
                        <a:spcBef>
                          <a:spcPts val="220"/>
                        </a:spcBef>
                        <a:spcAft>
                          <a:spcPts val="0"/>
                        </a:spcAft>
                      </a:pPr>
                      <a:r>
                        <a:rPr lang="en-US" sz="700" dirty="0">
                          <a:effectLst/>
                          <a:latin typeface="Myriad Pro"/>
                          <a:ea typeface="Myriad Pro"/>
                          <a:cs typeface="Myriad Pro"/>
                        </a:rPr>
                        <a:t>Medium to high</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56515" marR="0">
                        <a:lnSpc>
                          <a:spcPts val="1100"/>
                        </a:lnSpc>
                        <a:spcBef>
                          <a:spcPts val="220"/>
                        </a:spcBef>
                        <a:spcAft>
                          <a:spcPts val="0"/>
                        </a:spcAft>
                      </a:pPr>
                      <a:r>
                        <a:rPr lang="en-US" sz="700" dirty="0">
                          <a:effectLst/>
                          <a:latin typeface="Myriad Pro"/>
                          <a:ea typeface="Myriad Pro"/>
                          <a:cs typeface="Myriad Pro"/>
                        </a:rPr>
                        <a:t>1</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410845" marR="0">
                        <a:lnSpc>
                          <a:spcPts val="1100"/>
                        </a:lnSpc>
                        <a:spcBef>
                          <a:spcPts val="220"/>
                        </a:spcBef>
                        <a:spcAft>
                          <a:spcPts val="0"/>
                        </a:spcAft>
                      </a:pPr>
                      <a:r>
                        <a:rPr lang="en-US" sz="700" dirty="0">
                          <a:effectLst/>
                          <a:latin typeface="Myriad Pro"/>
                          <a:ea typeface="Myriad Pro"/>
                          <a:cs typeface="Myriad Pro"/>
                        </a:rPr>
                        <a:t>√</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extLst>
                  <a:ext uri="{0D108BD9-81ED-4DB2-BD59-A6C34878D82A}">
                    <a16:rowId xmlns:a16="http://schemas.microsoft.com/office/drawing/2014/main" val="757728398"/>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166370" marR="0">
                        <a:lnSpc>
                          <a:spcPts val="1100"/>
                        </a:lnSpc>
                        <a:spcBef>
                          <a:spcPts val="0"/>
                        </a:spcBef>
                        <a:spcAft>
                          <a:spcPts val="0"/>
                        </a:spcAft>
                      </a:pPr>
                      <a:r>
                        <a:rPr lang="en-US" sz="700" dirty="0">
                          <a:effectLst/>
                          <a:latin typeface="Myriad Pro"/>
                          <a:ea typeface="Myriad Pro"/>
                          <a:cs typeface="Myriad Pro"/>
                        </a:rPr>
                        <a:t>rot, performs poorly when soil</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74295" marR="0">
                        <a:lnSpc>
                          <a:spcPts val="1100"/>
                        </a:lnSpc>
                        <a:spcBef>
                          <a:spcPts val="0"/>
                        </a:spcBef>
                        <a:spcAft>
                          <a:spcPts val="0"/>
                        </a:spcAft>
                      </a:pPr>
                      <a:r>
                        <a:rPr lang="en-US" sz="700" dirty="0">
                          <a:effectLst/>
                          <a:latin typeface="Myriad Pro"/>
                          <a:ea typeface="Myriad Pro"/>
                          <a:cs typeface="Myriad Pro"/>
                        </a:rPr>
                        <a:t>excellent eating quality, flavor declines less in</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66675" marR="0">
                        <a:lnSpc>
                          <a:spcPts val="1100"/>
                        </a:lnSpc>
                        <a:spcBef>
                          <a:spcPts val="0"/>
                        </a:spcBef>
                        <a:spcAft>
                          <a:spcPts val="0"/>
                        </a:spcAft>
                      </a:pPr>
                      <a:r>
                        <a:rPr lang="en-US" sz="700" dirty="0">
                          <a:effectLst/>
                          <a:latin typeface="Myriad Pro"/>
                          <a:ea typeface="Myriad Pro"/>
                          <a:cs typeface="Myriad Pro"/>
                        </a:rPr>
                        <a:t>(but variable</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1188709166"/>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166370" marR="0">
                        <a:lnSpc>
                          <a:spcPts val="1100"/>
                        </a:lnSpc>
                        <a:spcBef>
                          <a:spcPts val="0"/>
                        </a:spcBef>
                        <a:spcAft>
                          <a:spcPts val="0"/>
                        </a:spcAft>
                      </a:pPr>
                      <a:r>
                        <a:rPr lang="en-US" sz="700" dirty="0">
                          <a:effectLst/>
                          <a:latin typeface="Myriad Pro"/>
                          <a:ea typeface="Myriad Pro"/>
                          <a:cs typeface="Myriad Pro"/>
                        </a:rPr>
                        <a:t>pH and fertility not optimal.</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74295" marR="0">
                        <a:lnSpc>
                          <a:spcPts val="1100"/>
                        </a:lnSpc>
                        <a:spcBef>
                          <a:spcPts val="0"/>
                        </a:spcBef>
                        <a:spcAft>
                          <a:spcPts val="0"/>
                        </a:spcAft>
                      </a:pPr>
                      <a:r>
                        <a:rPr lang="en-US" sz="700" dirty="0">
                          <a:effectLst/>
                          <a:latin typeface="Myriad Pro"/>
                          <a:ea typeface="Myriad Pro"/>
                          <a:cs typeface="Myriad Pro"/>
                        </a:rPr>
                        <a:t>storage than other cultivars, excellent shipping</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66675" marR="0">
                        <a:lnSpc>
                          <a:spcPts val="1100"/>
                        </a:lnSpc>
                        <a:spcBef>
                          <a:spcPts val="0"/>
                        </a:spcBef>
                        <a:spcAft>
                          <a:spcPts val="0"/>
                        </a:spcAft>
                      </a:pPr>
                      <a:r>
                        <a:rPr lang="en-US" sz="700" dirty="0">
                          <a:effectLst/>
                          <a:latin typeface="Myriad Pro"/>
                          <a:ea typeface="Myriad Pro"/>
                          <a:cs typeface="Myriad Pro"/>
                        </a:rPr>
                        <a:t>with location and</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4270386441"/>
                  </a:ext>
                </a:extLst>
              </a:tr>
              <a:tr h="0">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166370" marR="0">
                        <a:lnSpc>
                          <a:spcPts val="1100"/>
                        </a:lnSpc>
                        <a:spcBef>
                          <a:spcPts val="0"/>
                        </a:spcBef>
                        <a:spcAft>
                          <a:spcPts val="0"/>
                        </a:spcAft>
                      </a:pPr>
                      <a:r>
                        <a:rPr lang="en-US" sz="700" dirty="0">
                          <a:effectLst/>
                          <a:latin typeface="Myriad Pro"/>
                          <a:ea typeface="Myriad Pro"/>
                          <a:cs typeface="Myriad Pro"/>
                        </a:rPr>
                        <a:t>Plant on well-drained soil and</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74295" marR="0">
                        <a:lnSpc>
                          <a:spcPts val="1100"/>
                        </a:lnSpc>
                        <a:spcBef>
                          <a:spcPts val="0"/>
                        </a:spcBef>
                        <a:spcAft>
                          <a:spcPts val="0"/>
                        </a:spcAft>
                      </a:pPr>
                      <a:r>
                        <a:rPr lang="en-US" sz="700" dirty="0">
                          <a:effectLst/>
                          <a:latin typeface="Myriad Pro"/>
                          <a:ea typeface="Myriad Pro"/>
                          <a:cs typeface="Myriad Pro"/>
                        </a:rPr>
                        <a:t>quality, machine harvests well (including for</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66675" marR="0">
                        <a:lnSpc>
                          <a:spcPts val="1100"/>
                        </a:lnSpc>
                        <a:spcBef>
                          <a:spcPts val="0"/>
                        </a:spcBef>
                        <a:spcAft>
                          <a:spcPts val="0"/>
                        </a:spcAft>
                      </a:pPr>
                      <a:r>
                        <a:rPr lang="en-US" sz="700" dirty="0">
                          <a:effectLst/>
                          <a:latin typeface="Myriad Pro"/>
                          <a:ea typeface="Myriad Pro"/>
                          <a:cs typeface="Myriad Pro"/>
                        </a:rPr>
                        <a:t>management)</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1962481154"/>
                  </a:ext>
                </a:extLst>
              </a:tr>
              <a:tr h="136528">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166370" marR="0">
                        <a:spcBef>
                          <a:spcPts val="0"/>
                        </a:spcBef>
                        <a:spcAft>
                          <a:spcPts val="0"/>
                        </a:spcAft>
                      </a:pPr>
                      <a:r>
                        <a:rPr lang="en-US" sz="700" dirty="0">
                          <a:effectLst/>
                          <a:latin typeface="Myriad Pro"/>
                          <a:ea typeface="Myriad Pro"/>
                          <a:cs typeface="Myriad Pro"/>
                        </a:rPr>
                        <a:t>manage irrigation well.</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74295" marR="0">
                        <a:spcBef>
                          <a:spcPts val="0"/>
                        </a:spcBef>
                        <a:spcAft>
                          <a:spcPts val="0"/>
                        </a:spcAft>
                      </a:pPr>
                      <a:r>
                        <a:rPr lang="en-US" sz="700" dirty="0">
                          <a:effectLst/>
                          <a:latin typeface="Myriad Pro"/>
                          <a:ea typeface="Myriad Pro"/>
                          <a:cs typeface="Myriad Pro"/>
                        </a:rPr>
                        <a:t>fresh market) with optimal management</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extLst>
                  <a:ext uri="{0D108BD9-81ED-4DB2-BD59-A6C34878D82A}">
                    <a16:rowId xmlns:a16="http://schemas.microsoft.com/office/drawing/2014/main" val="2792658303"/>
                  </a:ext>
                </a:extLst>
              </a:tr>
              <a:tr h="127353">
                <a:tc vMerge="1">
                  <a:txBody>
                    <a:bodyPr/>
                    <a:lstStyle/>
                    <a:p>
                      <a:endParaRPr lang="en-US"/>
                    </a:p>
                  </a:txBody>
                  <a:tcPr/>
                </a:tc>
                <a:tc>
                  <a:txBody>
                    <a:bodyPr/>
                    <a:lstStyle/>
                    <a:p>
                      <a:pPr marL="57150" marR="0">
                        <a:lnSpc>
                          <a:spcPts val="1100"/>
                        </a:lnSpc>
                        <a:spcBef>
                          <a:spcPts val="220"/>
                        </a:spcBef>
                        <a:spcAft>
                          <a:spcPts val="0"/>
                        </a:spcAft>
                      </a:pPr>
                      <a:r>
                        <a:rPr lang="en-US" sz="700" dirty="0">
                          <a:solidFill>
                            <a:srgbClr val="000000"/>
                          </a:solidFill>
                          <a:effectLst/>
                          <a:latin typeface="Myriad Pro"/>
                          <a:ea typeface="Myriad Pro"/>
                          <a:cs typeface="Myriad Pro"/>
                        </a:rPr>
                        <a:t>Earliblue</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166370" marR="0">
                        <a:lnSpc>
                          <a:spcPts val="1100"/>
                        </a:lnSpc>
                        <a:spcBef>
                          <a:spcPts val="220"/>
                        </a:spcBef>
                        <a:spcAft>
                          <a:spcPts val="0"/>
                        </a:spcAft>
                      </a:pPr>
                      <a:r>
                        <a:rPr lang="en-US" sz="700" dirty="0">
                          <a:solidFill>
                            <a:srgbClr val="000000"/>
                          </a:solidFill>
                          <a:effectLst/>
                          <a:latin typeface="Myriad Pro"/>
                          <a:ea typeface="Myriad Pro"/>
                          <a:cs typeface="Myriad Pro"/>
                        </a:rPr>
                        <a:t>Vigorous, erect</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74295" marR="0">
                        <a:lnSpc>
                          <a:spcPts val="1100"/>
                        </a:lnSpc>
                        <a:spcBef>
                          <a:spcPts val="220"/>
                        </a:spcBef>
                        <a:spcAft>
                          <a:spcPts val="0"/>
                        </a:spcAft>
                      </a:pPr>
                      <a:r>
                        <a:rPr lang="en-US" sz="700" dirty="0">
                          <a:solidFill>
                            <a:srgbClr val="000000"/>
                          </a:solidFill>
                          <a:effectLst/>
                          <a:latin typeface="Myriad Pro"/>
                          <a:ea typeface="Myriad Pro"/>
                          <a:cs typeface="Myriad Pro"/>
                        </a:rPr>
                        <a:t>Medium to large size, light blue, firm,</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66675" marR="0">
                        <a:lnSpc>
                          <a:spcPts val="1100"/>
                        </a:lnSpc>
                        <a:spcBef>
                          <a:spcPts val="220"/>
                        </a:spcBef>
                        <a:spcAft>
                          <a:spcPts val="0"/>
                        </a:spcAft>
                      </a:pPr>
                      <a:r>
                        <a:rPr lang="en-US" sz="700" dirty="0">
                          <a:solidFill>
                            <a:srgbClr val="000000"/>
                          </a:solidFill>
                          <a:effectLst/>
                          <a:latin typeface="Myriad Pro"/>
                          <a:ea typeface="Myriad Pro"/>
                          <a:cs typeface="Myriad Pro"/>
                        </a:rPr>
                        <a:t>Medium</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56515" marR="0">
                        <a:lnSpc>
                          <a:spcPts val="1100"/>
                        </a:lnSpc>
                        <a:spcBef>
                          <a:spcPts val="220"/>
                        </a:spcBef>
                        <a:spcAft>
                          <a:spcPts val="0"/>
                        </a:spcAft>
                      </a:pPr>
                      <a:r>
                        <a:rPr lang="en-US" sz="700" dirty="0">
                          <a:solidFill>
                            <a:srgbClr val="000000"/>
                          </a:solidFill>
                          <a:effectLst/>
                          <a:latin typeface="Myriad Pro"/>
                          <a:ea typeface="Myriad Pro"/>
                          <a:cs typeface="Myriad Pro"/>
                        </a:rPr>
                        <a:t>3</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410845" marR="0">
                        <a:lnSpc>
                          <a:spcPts val="1100"/>
                        </a:lnSpc>
                        <a:spcBef>
                          <a:spcPts val="220"/>
                        </a:spcBef>
                        <a:spcAft>
                          <a:spcPts val="0"/>
                        </a:spcAft>
                      </a:pPr>
                      <a:r>
                        <a:rPr lang="en-US" sz="700" dirty="0">
                          <a:solidFill>
                            <a:srgbClr val="000000"/>
                          </a:solidFill>
                          <a:effectLst/>
                          <a:latin typeface="Myriad Pro"/>
                          <a:ea typeface="Myriad Pro"/>
                          <a:cs typeface="Myriad Pro"/>
                        </a:rPr>
                        <a:t>√</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extLst>
                  <a:ext uri="{0D108BD9-81ED-4DB2-BD59-A6C34878D82A}">
                    <a16:rowId xmlns:a16="http://schemas.microsoft.com/office/drawing/2014/main" val="2396999818"/>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74295" marR="0">
                        <a:lnSpc>
                          <a:spcPts val="1100"/>
                        </a:lnSpc>
                        <a:spcBef>
                          <a:spcPts val="0"/>
                        </a:spcBef>
                        <a:spcAft>
                          <a:spcPts val="0"/>
                        </a:spcAft>
                      </a:pPr>
                      <a:r>
                        <a:rPr lang="en-US" sz="700" dirty="0">
                          <a:solidFill>
                            <a:srgbClr val="000000"/>
                          </a:solidFill>
                          <a:effectLst/>
                          <a:latin typeface="Myriad Pro"/>
                          <a:ea typeface="Myriad Pro"/>
                          <a:cs typeface="Myriad Pro"/>
                        </a:rPr>
                        <a:t>resists cracking, medium scar, good flavor,</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extLst>
                  <a:ext uri="{0D108BD9-81ED-4DB2-BD59-A6C34878D82A}">
                    <a16:rowId xmlns:a16="http://schemas.microsoft.com/office/drawing/2014/main" val="3364732791"/>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74295" marR="0">
                        <a:lnSpc>
                          <a:spcPts val="1100"/>
                        </a:lnSpc>
                        <a:spcBef>
                          <a:spcPts val="0"/>
                        </a:spcBef>
                        <a:spcAft>
                          <a:spcPts val="0"/>
                        </a:spcAft>
                      </a:pPr>
                      <a:r>
                        <a:rPr lang="en-US" sz="700" dirty="0">
                          <a:solidFill>
                            <a:srgbClr val="000000"/>
                          </a:solidFill>
                          <a:effectLst/>
                          <a:latin typeface="Myriad Pro"/>
                          <a:ea typeface="Myriad Pro"/>
                          <a:cs typeface="Myriad Pro"/>
                        </a:rPr>
                        <a:t>sweet, aromatic, medium-loose clusters,</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extLst>
                  <a:ext uri="{0D108BD9-81ED-4DB2-BD59-A6C34878D82A}">
                    <a16:rowId xmlns:a16="http://schemas.microsoft.com/office/drawing/2014/main" val="1778867577"/>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74295" marR="0">
                        <a:lnSpc>
                          <a:spcPts val="1100"/>
                        </a:lnSpc>
                        <a:spcBef>
                          <a:spcPts val="0"/>
                        </a:spcBef>
                        <a:spcAft>
                          <a:spcPts val="0"/>
                        </a:spcAft>
                      </a:pPr>
                      <a:r>
                        <a:rPr lang="en-US" sz="700" dirty="0">
                          <a:solidFill>
                            <a:srgbClr val="000000"/>
                          </a:solidFill>
                          <a:effectLst/>
                          <a:latin typeface="Myriad Pro"/>
                          <a:ea typeface="Myriad Pro"/>
                          <a:cs typeface="Myriad Pro"/>
                        </a:rPr>
                        <a:t>ships well, fruit ripens early, ripe berries will</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extLst>
                  <a:ext uri="{0D108BD9-81ED-4DB2-BD59-A6C34878D82A}">
                    <a16:rowId xmlns:a16="http://schemas.microsoft.com/office/drawing/2014/main" val="620618432"/>
                  </a:ext>
                </a:extLst>
              </a:tr>
              <a:tr h="136528">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74295" marR="0">
                        <a:spcBef>
                          <a:spcPts val="0"/>
                        </a:spcBef>
                        <a:spcAft>
                          <a:spcPts val="0"/>
                        </a:spcAft>
                      </a:pPr>
                      <a:r>
                        <a:rPr lang="en-US" sz="700" dirty="0">
                          <a:solidFill>
                            <a:srgbClr val="000000"/>
                          </a:solidFill>
                          <a:effectLst/>
                          <a:latin typeface="Myriad Pro"/>
                          <a:ea typeface="Myriad Pro"/>
                          <a:cs typeface="Myriad Pro"/>
                        </a:rPr>
                        <a:t>remain attached</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extLst>
                  <a:ext uri="{0D108BD9-81ED-4DB2-BD59-A6C34878D82A}">
                    <a16:rowId xmlns:a16="http://schemas.microsoft.com/office/drawing/2014/main" val="523380049"/>
                  </a:ext>
                </a:extLst>
              </a:tr>
              <a:tr h="136528">
                <a:tc vMerge="1">
                  <a:txBody>
                    <a:bodyPr/>
                    <a:lstStyle/>
                    <a:p>
                      <a:endParaRPr lang="en-US"/>
                    </a:p>
                  </a:txBody>
                  <a:tcPr/>
                </a:tc>
                <a:tc>
                  <a:txBody>
                    <a:bodyPr/>
                    <a:lstStyle/>
                    <a:p>
                      <a:pPr marL="57150" marR="0">
                        <a:lnSpc>
                          <a:spcPts val="1090"/>
                        </a:lnSpc>
                        <a:spcBef>
                          <a:spcPts val="220"/>
                        </a:spcBef>
                        <a:spcAft>
                          <a:spcPts val="0"/>
                        </a:spcAft>
                      </a:pPr>
                      <a:r>
                        <a:rPr lang="en-US" sz="700" dirty="0">
                          <a:effectLst/>
                          <a:latin typeface="Myriad Pro"/>
                          <a:ea typeface="Myriad Pro"/>
                          <a:cs typeface="Myriad Pro"/>
                        </a:rPr>
                        <a:t>Huron</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166370" marR="0">
                        <a:lnSpc>
                          <a:spcPts val="1090"/>
                        </a:lnSpc>
                        <a:spcBef>
                          <a:spcPts val="220"/>
                        </a:spcBef>
                        <a:spcAft>
                          <a:spcPts val="0"/>
                        </a:spcAft>
                      </a:pPr>
                      <a:r>
                        <a:rPr lang="en-US" sz="700" dirty="0">
                          <a:effectLst/>
                          <a:latin typeface="Myriad Pro"/>
                          <a:ea typeface="Myriad Pro"/>
                          <a:cs typeface="Myriad Pro"/>
                        </a:rPr>
                        <a:t>Vigorous, erect, excellent winter</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74295" marR="0">
                        <a:lnSpc>
                          <a:spcPts val="1090"/>
                        </a:lnSpc>
                        <a:spcBef>
                          <a:spcPts val="220"/>
                        </a:spcBef>
                        <a:spcAft>
                          <a:spcPts val="0"/>
                        </a:spcAft>
                      </a:pPr>
                      <a:r>
                        <a:rPr lang="en-US" sz="700" dirty="0">
                          <a:effectLst/>
                          <a:latin typeface="Myriad Pro"/>
                          <a:ea typeface="Myriad Pro"/>
                          <a:cs typeface="Myriad Pro"/>
                        </a:rPr>
                        <a:t>Moderately large size, small and dry picking</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66675" marR="0">
                        <a:lnSpc>
                          <a:spcPts val="1090"/>
                        </a:lnSpc>
                        <a:spcBef>
                          <a:spcPts val="220"/>
                        </a:spcBef>
                        <a:spcAft>
                          <a:spcPts val="0"/>
                        </a:spcAft>
                      </a:pPr>
                      <a:r>
                        <a:rPr lang="en-US" sz="700" dirty="0">
                          <a:effectLst/>
                          <a:latin typeface="Myriad Pro"/>
                          <a:ea typeface="Myriad Pro"/>
                          <a:cs typeface="Myriad Pro"/>
                        </a:rPr>
                        <a:t>Medium</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56515" marR="0">
                        <a:lnSpc>
                          <a:spcPts val="1090"/>
                        </a:lnSpc>
                        <a:spcBef>
                          <a:spcPts val="220"/>
                        </a:spcBef>
                        <a:spcAft>
                          <a:spcPts val="0"/>
                        </a:spcAft>
                      </a:pPr>
                      <a:r>
                        <a:rPr lang="en-US" sz="700" dirty="0">
                          <a:effectLst/>
                          <a:latin typeface="Myriad Pro"/>
                          <a:ea typeface="Myriad Pro"/>
                          <a:cs typeface="Myriad Pro"/>
                        </a:rPr>
                        <a:t>2</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extLst>
                  <a:ext uri="{0D108BD9-81ED-4DB2-BD59-A6C34878D82A}">
                    <a16:rowId xmlns:a16="http://schemas.microsoft.com/office/drawing/2014/main" val="4118972409"/>
                  </a:ext>
                </a:extLst>
              </a:tr>
              <a:tr h="125518">
                <a:tc vMerge="1">
                  <a:txBody>
                    <a:bodyPr/>
                    <a:lstStyle/>
                    <a:p>
                      <a:endParaRPr lang="en-US"/>
                    </a:p>
                  </a:txBody>
                  <a:tcPr/>
                </a:tc>
                <a:tc>
                  <a:txBody>
                    <a:bodyPr/>
                    <a:lstStyle/>
                    <a:p>
                      <a:pPr marL="57150" marR="0">
                        <a:lnSpc>
                          <a:spcPts val="1040"/>
                        </a:lnSpc>
                        <a:spcBef>
                          <a:spcPts val="0"/>
                        </a:spcBef>
                        <a:spcAft>
                          <a:spcPts val="0"/>
                        </a:spcAft>
                      </a:pPr>
                      <a:r>
                        <a:rPr lang="en-US" sz="700" dirty="0">
                          <a:effectLst/>
                          <a:latin typeface="Myriad Pro"/>
                          <a:ea typeface="Myriad Pro"/>
                          <a:cs typeface="Myriad Pro"/>
                        </a:rPr>
                        <a:t>(U.S. Plant</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166370" marR="0">
                        <a:lnSpc>
                          <a:spcPts val="1030"/>
                        </a:lnSpc>
                        <a:spcBef>
                          <a:spcPts val="10"/>
                        </a:spcBef>
                        <a:spcAft>
                          <a:spcPts val="0"/>
                        </a:spcAft>
                      </a:pPr>
                      <a:r>
                        <a:rPr lang="en-US" sz="700" dirty="0">
                          <a:effectLst/>
                          <a:latin typeface="Myriad Pro"/>
                          <a:ea typeface="Myriad Pro"/>
                          <a:cs typeface="Myriad Pro"/>
                        </a:rPr>
                        <a:t>hardiness, late flowering among</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74295" marR="0">
                        <a:lnSpc>
                          <a:spcPts val="1030"/>
                        </a:lnSpc>
                        <a:spcBef>
                          <a:spcPts val="10"/>
                        </a:spcBef>
                        <a:spcAft>
                          <a:spcPts val="0"/>
                        </a:spcAft>
                      </a:pPr>
                      <a:r>
                        <a:rPr lang="en-US" sz="700" dirty="0">
                          <a:effectLst/>
                          <a:latin typeface="Myriad Pro"/>
                          <a:ea typeface="Myriad Pro"/>
                          <a:cs typeface="Myriad Pro"/>
                        </a:rPr>
                        <a:t>scars, medium blue, excellent firmness and</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66675" marR="0">
                        <a:lnSpc>
                          <a:spcPts val="1030"/>
                        </a:lnSpc>
                        <a:spcBef>
                          <a:spcPts val="10"/>
                        </a:spcBef>
                        <a:spcAft>
                          <a:spcPts val="0"/>
                        </a:spcAft>
                      </a:pPr>
                      <a:r>
                        <a:rPr lang="en-US" sz="700" dirty="0">
                          <a:effectLst/>
                          <a:latin typeface="Myriad Pro"/>
                          <a:ea typeface="Myriad Pro"/>
                          <a:cs typeface="Myriad Pro"/>
                        </a:rPr>
                        <a:t>(performs better</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56515" marR="0">
                        <a:lnSpc>
                          <a:spcPts val="1030"/>
                        </a:lnSpc>
                        <a:spcBef>
                          <a:spcPts val="10"/>
                        </a:spcBef>
                        <a:spcAft>
                          <a:spcPts val="0"/>
                        </a:spcAft>
                      </a:pPr>
                      <a:r>
                        <a:rPr lang="en-US" sz="700" dirty="0">
                          <a:effectLst/>
                          <a:latin typeface="Myriad Pro"/>
                          <a:ea typeface="Myriad Pro"/>
                          <a:cs typeface="Myriad Pro"/>
                        </a:rPr>
                        <a:t>(yield and quality is</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999350952"/>
                  </a:ext>
                </a:extLst>
              </a:tr>
              <a:tr h="136528">
                <a:tc vMerge="1">
                  <a:txBody>
                    <a:bodyPr/>
                    <a:lstStyle/>
                    <a:p>
                      <a:endParaRPr lang="en-US"/>
                    </a:p>
                  </a:txBody>
                  <a:tcPr/>
                </a:tc>
                <a:tc>
                  <a:txBody>
                    <a:bodyPr/>
                    <a:lstStyle/>
                    <a:p>
                      <a:pPr marL="57150" marR="0">
                        <a:lnSpc>
                          <a:spcPts val="1010"/>
                        </a:lnSpc>
                        <a:spcBef>
                          <a:spcPts val="0"/>
                        </a:spcBef>
                        <a:spcAft>
                          <a:spcPts val="0"/>
                        </a:spcAft>
                      </a:pPr>
                      <a:r>
                        <a:rPr lang="en-US" sz="700" dirty="0">
                          <a:effectLst/>
                          <a:latin typeface="Myriad Pro"/>
                          <a:ea typeface="Myriad Pro"/>
                          <a:cs typeface="Myriad Pro"/>
                        </a:rPr>
                        <a:t>Patent 21,777)</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166370" marR="0">
                        <a:lnSpc>
                          <a:spcPts val="1100"/>
                        </a:lnSpc>
                        <a:spcBef>
                          <a:spcPts val="70"/>
                        </a:spcBef>
                        <a:spcAft>
                          <a:spcPts val="0"/>
                        </a:spcAft>
                      </a:pPr>
                      <a:r>
                        <a:rPr lang="en-US" sz="700" dirty="0">
                          <a:effectLst/>
                          <a:latin typeface="Myriad Pro"/>
                          <a:ea typeface="Myriad Pro"/>
                          <a:cs typeface="Myriad Pro"/>
                        </a:rPr>
                        <a:t>early cultivars</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74295" marR="0">
                        <a:lnSpc>
                          <a:spcPts val="1100"/>
                        </a:lnSpc>
                        <a:spcBef>
                          <a:spcPts val="70"/>
                        </a:spcBef>
                        <a:spcAft>
                          <a:spcPts val="0"/>
                        </a:spcAft>
                      </a:pPr>
                      <a:r>
                        <a:rPr lang="en-US" sz="700" dirty="0">
                          <a:effectLst/>
                          <a:latin typeface="Myriad Pro"/>
                          <a:ea typeface="Myriad Pro"/>
                          <a:cs typeface="Myriad Pro"/>
                        </a:rPr>
                        <a:t>superior flavor when fully ripen</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66675" marR="0">
                        <a:lnSpc>
                          <a:spcPts val="1100"/>
                        </a:lnSpc>
                        <a:spcBef>
                          <a:spcPts val="70"/>
                        </a:spcBef>
                        <a:spcAft>
                          <a:spcPts val="0"/>
                        </a:spcAft>
                      </a:pPr>
                      <a:r>
                        <a:rPr lang="en-US" sz="700" dirty="0">
                          <a:effectLst/>
                          <a:latin typeface="Myriad Pro"/>
                          <a:ea typeface="Myriad Pro"/>
                          <a:cs typeface="Myriad Pro"/>
                        </a:rPr>
                        <a:t>with cross-</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56515" marR="0">
                        <a:lnSpc>
                          <a:spcPts val="1100"/>
                        </a:lnSpc>
                        <a:spcBef>
                          <a:spcPts val="70"/>
                        </a:spcBef>
                        <a:spcAft>
                          <a:spcPts val="0"/>
                        </a:spcAft>
                      </a:pPr>
                      <a:r>
                        <a:rPr lang="en-US" sz="700" dirty="0">
                          <a:effectLst/>
                          <a:latin typeface="Myriad Pro"/>
                          <a:ea typeface="Myriad Pro"/>
                          <a:cs typeface="Myriad Pro"/>
                        </a:rPr>
                        <a:t>good for areas where</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2831789239"/>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66675" marR="0">
                        <a:lnSpc>
                          <a:spcPts val="1100"/>
                        </a:lnSpc>
                        <a:spcBef>
                          <a:spcPts val="0"/>
                        </a:spcBef>
                        <a:spcAft>
                          <a:spcPts val="0"/>
                        </a:spcAft>
                      </a:pPr>
                      <a:r>
                        <a:rPr lang="en-US" sz="700" dirty="0">
                          <a:effectLst/>
                          <a:latin typeface="Myriad Pro"/>
                          <a:ea typeface="Myriad Pro"/>
                          <a:cs typeface="Myriad Pro"/>
                        </a:rPr>
                        <a:t>pollination)</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56515" marR="0">
                        <a:lnSpc>
                          <a:spcPts val="1100"/>
                        </a:lnSpc>
                        <a:spcBef>
                          <a:spcPts val="0"/>
                        </a:spcBef>
                        <a:spcAft>
                          <a:spcPts val="0"/>
                        </a:spcAft>
                      </a:pPr>
                      <a:r>
                        <a:rPr lang="en-US" sz="700" dirty="0">
                          <a:effectLst/>
                          <a:latin typeface="Myriad Pro"/>
                          <a:ea typeface="Myriad Pro"/>
                          <a:cs typeface="Myriad Pro"/>
                        </a:rPr>
                        <a:t>other cultivars are not</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3195967390"/>
                  </a:ext>
                </a:extLst>
              </a:tr>
              <a:tr h="136528">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56515" marR="0">
                        <a:spcBef>
                          <a:spcPts val="0"/>
                        </a:spcBef>
                        <a:spcAft>
                          <a:spcPts val="0"/>
                        </a:spcAft>
                      </a:pPr>
                      <a:r>
                        <a:rPr lang="en-US" sz="700" dirty="0">
                          <a:effectLst/>
                          <a:latin typeface="Myriad Pro"/>
                          <a:ea typeface="Myriad Pro"/>
                          <a:cs typeface="Myriad Pro"/>
                        </a:rPr>
                        <a:t>cold hardy)</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extLst>
                  <a:ext uri="{0D108BD9-81ED-4DB2-BD59-A6C34878D82A}">
                    <a16:rowId xmlns:a16="http://schemas.microsoft.com/office/drawing/2014/main" val="3296786644"/>
                  </a:ext>
                </a:extLst>
              </a:tr>
              <a:tr h="136528">
                <a:tc vMerge="1">
                  <a:txBody>
                    <a:bodyPr/>
                    <a:lstStyle/>
                    <a:p>
                      <a:endParaRPr lang="en-US"/>
                    </a:p>
                  </a:txBody>
                  <a:tcPr/>
                </a:tc>
                <a:tc>
                  <a:txBody>
                    <a:bodyPr/>
                    <a:lstStyle/>
                    <a:p>
                      <a:pPr marL="57150" marR="0">
                        <a:lnSpc>
                          <a:spcPts val="1100"/>
                        </a:lnSpc>
                        <a:spcBef>
                          <a:spcPts val="220"/>
                        </a:spcBef>
                        <a:spcAft>
                          <a:spcPts val="0"/>
                        </a:spcAft>
                      </a:pPr>
                      <a:r>
                        <a:rPr lang="en-US" sz="700" dirty="0">
                          <a:solidFill>
                            <a:srgbClr val="000000"/>
                          </a:solidFill>
                          <a:effectLst/>
                          <a:latin typeface="Myriad Pro"/>
                          <a:ea typeface="Myriad Pro"/>
                          <a:cs typeface="Myriad Pro"/>
                        </a:rPr>
                        <a:t>Bluegold</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166370" marR="0">
                        <a:lnSpc>
                          <a:spcPts val="1100"/>
                        </a:lnSpc>
                        <a:spcBef>
                          <a:spcPts val="220"/>
                        </a:spcBef>
                        <a:spcAft>
                          <a:spcPts val="0"/>
                        </a:spcAft>
                      </a:pPr>
                      <a:r>
                        <a:rPr lang="en-US" sz="700" dirty="0">
                          <a:solidFill>
                            <a:srgbClr val="000000"/>
                          </a:solidFill>
                          <a:effectLst/>
                          <a:latin typeface="Myriad Pro"/>
                          <a:ea typeface="Myriad Pro"/>
                          <a:cs typeface="Myriad Pro"/>
                        </a:rPr>
                        <a:t>Vigorous but somewhat squat,</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74295" marR="0">
                        <a:lnSpc>
                          <a:spcPts val="1100"/>
                        </a:lnSpc>
                        <a:spcBef>
                          <a:spcPts val="220"/>
                        </a:spcBef>
                        <a:spcAft>
                          <a:spcPts val="0"/>
                        </a:spcAft>
                      </a:pPr>
                      <a:r>
                        <a:rPr lang="en-US" sz="700" dirty="0">
                          <a:solidFill>
                            <a:srgbClr val="000000"/>
                          </a:solidFill>
                          <a:effectLst/>
                          <a:latin typeface="Myriad Pro"/>
                          <a:ea typeface="Myriad Pro"/>
                          <a:cs typeface="Myriad Pro"/>
                        </a:rPr>
                        <a:t>Large size, light blue, firm, small scar, very good</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66675" marR="0">
                        <a:lnSpc>
                          <a:spcPts val="1100"/>
                        </a:lnSpc>
                        <a:spcBef>
                          <a:spcPts val="220"/>
                        </a:spcBef>
                        <a:spcAft>
                          <a:spcPts val="0"/>
                        </a:spcAft>
                      </a:pPr>
                      <a:r>
                        <a:rPr lang="en-US" sz="700" dirty="0">
                          <a:solidFill>
                            <a:srgbClr val="000000"/>
                          </a:solidFill>
                          <a:effectLst/>
                          <a:latin typeface="Myriad Pro"/>
                          <a:ea typeface="Myriad Pro"/>
                          <a:cs typeface="Myriad Pro"/>
                        </a:rPr>
                        <a:t>Medium to high</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56515" marR="0">
                        <a:lnSpc>
                          <a:spcPts val="1100"/>
                        </a:lnSpc>
                        <a:spcBef>
                          <a:spcPts val="220"/>
                        </a:spcBef>
                        <a:spcAft>
                          <a:spcPts val="0"/>
                        </a:spcAft>
                      </a:pPr>
                      <a:r>
                        <a:rPr lang="en-US" sz="700" dirty="0">
                          <a:solidFill>
                            <a:srgbClr val="000000"/>
                          </a:solidFill>
                          <a:effectLst/>
                          <a:latin typeface="Myriad Pro"/>
                          <a:ea typeface="Myriad Pro"/>
                          <a:cs typeface="Myriad Pro"/>
                        </a:rPr>
                        <a:t>2</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solidFill>
                      <a:srgbClr val="D4DEE8"/>
                    </a:solidFill>
                  </a:tcPr>
                </a:tc>
                <a:extLst>
                  <a:ext uri="{0D108BD9-81ED-4DB2-BD59-A6C34878D82A}">
                    <a16:rowId xmlns:a16="http://schemas.microsoft.com/office/drawing/2014/main" val="939772894"/>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166370" marR="0">
                        <a:lnSpc>
                          <a:spcPts val="1100"/>
                        </a:lnSpc>
                        <a:spcBef>
                          <a:spcPts val="0"/>
                        </a:spcBef>
                        <a:spcAft>
                          <a:spcPts val="0"/>
                        </a:spcAft>
                      </a:pPr>
                      <a:r>
                        <a:rPr lang="en-US" sz="700" dirty="0">
                          <a:solidFill>
                            <a:srgbClr val="000000"/>
                          </a:solidFill>
                          <a:effectLst/>
                          <a:latin typeface="Myriad Pro"/>
                          <a:ea typeface="Myriad Pro"/>
                          <a:cs typeface="Myriad Pro"/>
                        </a:rPr>
                        <a:t>very susceptible to </a:t>
                      </a:r>
                      <a:r>
                        <a:rPr lang="en-US" sz="700" i="1" dirty="0">
                          <a:solidFill>
                            <a:srgbClr val="000000"/>
                          </a:solidFill>
                          <a:effectLst/>
                          <a:latin typeface="Myriad Pro"/>
                          <a:ea typeface="Myriad Pro"/>
                          <a:cs typeface="Myriad Pro"/>
                        </a:rPr>
                        <a:t>Blueberry</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74295" marR="0">
                        <a:lnSpc>
                          <a:spcPts val="1100"/>
                        </a:lnSpc>
                        <a:spcBef>
                          <a:spcPts val="0"/>
                        </a:spcBef>
                        <a:spcAft>
                          <a:spcPts val="0"/>
                        </a:spcAft>
                      </a:pPr>
                      <a:r>
                        <a:rPr lang="en-US" sz="700" dirty="0">
                          <a:solidFill>
                            <a:srgbClr val="000000"/>
                          </a:solidFill>
                          <a:effectLst/>
                          <a:latin typeface="Myriad Pro"/>
                          <a:ea typeface="Myriad Pro"/>
                          <a:cs typeface="Myriad Pro"/>
                        </a:rPr>
                        <a:t>flavor, overall excellent quality, often retains</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66675" marR="0">
                        <a:lnSpc>
                          <a:spcPts val="1100"/>
                        </a:lnSpc>
                        <a:spcBef>
                          <a:spcPts val="0"/>
                        </a:spcBef>
                        <a:spcAft>
                          <a:spcPts val="0"/>
                        </a:spcAft>
                      </a:pPr>
                      <a:r>
                        <a:rPr lang="en-US" sz="700" dirty="0">
                          <a:solidFill>
                            <a:srgbClr val="000000"/>
                          </a:solidFill>
                          <a:effectLst/>
                          <a:latin typeface="Myriad Pro"/>
                          <a:ea typeface="Myriad Pro"/>
                          <a:cs typeface="Myriad Pro"/>
                        </a:rPr>
                        <a:t>(varies from field</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56515" marR="0">
                        <a:lnSpc>
                          <a:spcPts val="1100"/>
                        </a:lnSpc>
                        <a:spcBef>
                          <a:spcPts val="0"/>
                        </a:spcBef>
                        <a:spcAft>
                          <a:spcPts val="0"/>
                        </a:spcAft>
                      </a:pPr>
                      <a:r>
                        <a:rPr lang="en-US" sz="700" dirty="0">
                          <a:solidFill>
                            <a:srgbClr val="000000"/>
                          </a:solidFill>
                          <a:effectLst/>
                          <a:latin typeface="Myriad Pro"/>
                          <a:ea typeface="Myriad Pro"/>
                          <a:cs typeface="Myriad Pro"/>
                        </a:rPr>
                        <a:t>(challenging bush</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extLst>
                  <a:ext uri="{0D108BD9-81ED-4DB2-BD59-A6C34878D82A}">
                    <a16:rowId xmlns:a16="http://schemas.microsoft.com/office/drawing/2014/main" val="1768597747"/>
                  </a:ext>
                </a:extLst>
              </a:tr>
              <a:tr h="127353">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166370" marR="0">
                        <a:lnSpc>
                          <a:spcPts val="1100"/>
                        </a:lnSpc>
                        <a:spcBef>
                          <a:spcPts val="0"/>
                        </a:spcBef>
                        <a:spcAft>
                          <a:spcPts val="0"/>
                        </a:spcAft>
                      </a:pPr>
                      <a:r>
                        <a:rPr lang="en-US" sz="700" i="1" dirty="0">
                          <a:solidFill>
                            <a:srgbClr val="000000"/>
                          </a:solidFill>
                          <a:effectLst/>
                          <a:latin typeface="Myriad Pro"/>
                          <a:ea typeface="Myriad Pro"/>
                          <a:cs typeface="Myriad Pro"/>
                        </a:rPr>
                        <a:t>shock virus </a:t>
                      </a:r>
                      <a:r>
                        <a:rPr lang="en-US" sz="700" dirty="0">
                          <a:solidFill>
                            <a:srgbClr val="000000"/>
                          </a:solidFill>
                          <a:effectLst/>
                          <a:latin typeface="Myriad Pro"/>
                          <a:ea typeface="Myriad Pro"/>
                          <a:cs typeface="Myriad Pro"/>
                        </a:rPr>
                        <a:t>(which may stunt</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74295" marR="0">
                        <a:lnSpc>
                          <a:spcPts val="1100"/>
                        </a:lnSpc>
                        <a:spcBef>
                          <a:spcPts val="0"/>
                        </a:spcBef>
                        <a:spcAft>
                          <a:spcPts val="0"/>
                        </a:spcAft>
                      </a:pPr>
                      <a:r>
                        <a:rPr lang="en-US" sz="700" dirty="0">
                          <a:solidFill>
                            <a:srgbClr val="000000"/>
                          </a:solidFill>
                          <a:effectLst/>
                          <a:latin typeface="Myriad Pro"/>
                          <a:ea typeface="Myriad Pro"/>
                          <a:cs typeface="Myriad Pro"/>
                        </a:rPr>
                        <a:t>stems when picked</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66675" marR="0">
                        <a:lnSpc>
                          <a:spcPts val="1100"/>
                        </a:lnSpc>
                        <a:spcBef>
                          <a:spcPts val="0"/>
                        </a:spcBef>
                        <a:spcAft>
                          <a:spcPts val="0"/>
                        </a:spcAft>
                      </a:pPr>
                      <a:r>
                        <a:rPr lang="en-US" sz="700" dirty="0">
                          <a:solidFill>
                            <a:srgbClr val="000000"/>
                          </a:solidFill>
                          <a:effectLst/>
                          <a:latin typeface="Myriad Pro"/>
                          <a:ea typeface="Myriad Pro"/>
                          <a:cs typeface="Myriad Pro"/>
                        </a:rPr>
                        <a:t>to field and year</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56515" marR="0">
                        <a:lnSpc>
                          <a:spcPts val="1100"/>
                        </a:lnSpc>
                        <a:spcBef>
                          <a:spcPts val="0"/>
                        </a:spcBef>
                        <a:spcAft>
                          <a:spcPts val="0"/>
                        </a:spcAft>
                      </a:pPr>
                      <a:r>
                        <a:rPr lang="en-US" sz="700" dirty="0">
                          <a:solidFill>
                            <a:srgbClr val="000000"/>
                          </a:solidFill>
                          <a:effectLst/>
                          <a:latin typeface="Myriad Pro"/>
                          <a:ea typeface="Myriad Pro"/>
                          <a:cs typeface="Myriad Pro"/>
                        </a:rPr>
                        <a:t>habit, variable</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solidFill>
                      <a:srgbClr val="D4DEE8"/>
                    </a:solidFill>
                  </a:tcPr>
                </a:tc>
                <a:extLst>
                  <a:ext uri="{0D108BD9-81ED-4DB2-BD59-A6C34878D82A}">
                    <a16:rowId xmlns:a16="http://schemas.microsoft.com/office/drawing/2014/main" val="3332261459"/>
                  </a:ext>
                </a:extLst>
              </a:tr>
              <a:tr h="136528">
                <a:tc vMerge="1">
                  <a:txBody>
                    <a:bodyPr/>
                    <a:lstStyle/>
                    <a:p>
                      <a:endParaRPr lang="en-US"/>
                    </a:p>
                  </a:txBody>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166370" marR="0">
                        <a:spcBef>
                          <a:spcPts val="0"/>
                        </a:spcBef>
                        <a:spcAft>
                          <a:spcPts val="0"/>
                        </a:spcAft>
                      </a:pPr>
                      <a:r>
                        <a:rPr lang="en-US" sz="700" dirty="0">
                          <a:solidFill>
                            <a:srgbClr val="000000"/>
                          </a:solidFill>
                          <a:effectLst/>
                          <a:latin typeface="Myriad Pro"/>
                          <a:ea typeface="Myriad Pro"/>
                          <a:cs typeface="Myriad Pro"/>
                        </a:rPr>
                        <a:t>plants if infected when young)</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66675" marR="0">
                        <a:spcBef>
                          <a:spcPts val="0"/>
                        </a:spcBef>
                        <a:spcAft>
                          <a:spcPts val="0"/>
                        </a:spcAft>
                      </a:pPr>
                      <a:r>
                        <a:rPr lang="en-US" sz="700" dirty="0">
                          <a:solidFill>
                            <a:srgbClr val="000000"/>
                          </a:solidFill>
                          <a:effectLst/>
                          <a:latin typeface="Myriad Pro"/>
                          <a:ea typeface="Myriad Pro"/>
                          <a:cs typeface="Myriad Pro"/>
                        </a:rPr>
                        <a:t>to year)</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56515" marR="0">
                        <a:spcBef>
                          <a:spcPts val="0"/>
                        </a:spcBef>
                        <a:spcAft>
                          <a:spcPts val="0"/>
                        </a:spcAft>
                      </a:pPr>
                      <a:r>
                        <a:rPr lang="en-US" sz="700" dirty="0">
                          <a:solidFill>
                            <a:srgbClr val="000000"/>
                          </a:solidFill>
                          <a:effectLst/>
                          <a:latin typeface="Myriad Pro"/>
                          <a:ea typeface="Myriad Pro"/>
                          <a:cs typeface="Myriad Pro"/>
                        </a:rPr>
                        <a:t>performance)</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solidFill>
                      <a:srgbClr val="D4DEE8"/>
                    </a:solidFill>
                  </a:tcPr>
                </a:tc>
                <a:extLst>
                  <a:ext uri="{0D108BD9-81ED-4DB2-BD59-A6C34878D82A}">
                    <a16:rowId xmlns:a16="http://schemas.microsoft.com/office/drawing/2014/main" val="199823669"/>
                  </a:ext>
                </a:extLst>
              </a:tr>
              <a:tr h="127353">
                <a:tc vMerge="1">
                  <a:txBody>
                    <a:bodyPr/>
                    <a:lstStyle/>
                    <a:p>
                      <a:endParaRPr lang="en-US"/>
                    </a:p>
                  </a:txBody>
                  <a:tcPr/>
                </a:tc>
                <a:tc>
                  <a:txBody>
                    <a:bodyPr/>
                    <a:lstStyle/>
                    <a:p>
                      <a:pPr marL="57150" marR="0">
                        <a:lnSpc>
                          <a:spcPts val="1100"/>
                        </a:lnSpc>
                        <a:spcBef>
                          <a:spcPts val="220"/>
                        </a:spcBef>
                        <a:spcAft>
                          <a:spcPts val="0"/>
                        </a:spcAft>
                      </a:pPr>
                      <a:r>
                        <a:rPr lang="en-US" sz="700" dirty="0">
                          <a:effectLst/>
                          <a:latin typeface="Myriad Pro"/>
                          <a:ea typeface="Myriad Pro"/>
                          <a:cs typeface="Myriad Pro"/>
                        </a:rPr>
                        <a:t>Spartan</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166370" marR="0">
                        <a:lnSpc>
                          <a:spcPts val="1100"/>
                        </a:lnSpc>
                        <a:spcBef>
                          <a:spcPts val="220"/>
                        </a:spcBef>
                        <a:spcAft>
                          <a:spcPts val="0"/>
                        </a:spcAft>
                      </a:pPr>
                      <a:r>
                        <a:rPr lang="en-US" sz="700" dirty="0">
                          <a:effectLst/>
                          <a:latin typeface="Myriad Pro"/>
                          <a:ea typeface="Myriad Pro"/>
                          <a:cs typeface="Myriad Pro"/>
                        </a:rPr>
                        <a:t>Vigorous, erect, open, generally</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74295" marR="0">
                        <a:lnSpc>
                          <a:spcPts val="1100"/>
                        </a:lnSpc>
                        <a:spcBef>
                          <a:spcPts val="220"/>
                        </a:spcBef>
                        <a:spcAft>
                          <a:spcPts val="0"/>
                        </a:spcAft>
                      </a:pPr>
                      <a:r>
                        <a:rPr lang="en-US" sz="700" dirty="0">
                          <a:effectLst/>
                          <a:latin typeface="Myriad Pro"/>
                          <a:ea typeface="Myriad Pro"/>
                          <a:cs typeface="Myriad Pro"/>
                        </a:rPr>
                        <a:t>Very large size, light blue, moderately firm, very</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66675" marR="0">
                        <a:lnSpc>
                          <a:spcPts val="1100"/>
                        </a:lnSpc>
                        <a:spcBef>
                          <a:spcPts val="220"/>
                        </a:spcBef>
                        <a:spcAft>
                          <a:spcPts val="0"/>
                        </a:spcAft>
                      </a:pPr>
                      <a:r>
                        <a:rPr lang="en-US" sz="700" dirty="0">
                          <a:effectLst/>
                          <a:latin typeface="Myriad Pro"/>
                          <a:ea typeface="Myriad Pro"/>
                          <a:cs typeface="Myriad Pro"/>
                        </a:rPr>
                        <a:t>Medium to high</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56515" marR="0">
                        <a:lnSpc>
                          <a:spcPts val="1100"/>
                        </a:lnSpc>
                        <a:spcBef>
                          <a:spcPts val="220"/>
                        </a:spcBef>
                        <a:spcAft>
                          <a:spcPts val="0"/>
                        </a:spcAft>
                      </a:pPr>
                      <a:r>
                        <a:rPr lang="en-US" sz="700" dirty="0">
                          <a:effectLst/>
                          <a:latin typeface="Myriad Pro"/>
                          <a:ea typeface="Myriad Pro"/>
                          <a:cs typeface="Myriad Pro"/>
                        </a:rPr>
                        <a:t>3</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tc>
                  <a:txBody>
                    <a:bodyPr/>
                    <a:lstStyle/>
                    <a:p>
                      <a:pPr marL="410845" marR="0">
                        <a:lnSpc>
                          <a:spcPts val="1100"/>
                        </a:lnSpc>
                        <a:spcBef>
                          <a:spcPts val="220"/>
                        </a:spcBef>
                        <a:spcAft>
                          <a:spcPts val="0"/>
                        </a:spcAft>
                      </a:pPr>
                      <a:r>
                        <a:rPr lang="en-US" sz="700" dirty="0">
                          <a:effectLst/>
                          <a:latin typeface="Myriad Pro"/>
                          <a:ea typeface="Myriad Pro"/>
                          <a:cs typeface="Myriad Pro"/>
                        </a:rPr>
                        <a:t>√</a:t>
                      </a:r>
                      <a:endParaRPr lang="en-US" sz="800" dirty="0">
                        <a:effectLst/>
                        <a:latin typeface="Myriad Pro"/>
                        <a:ea typeface="Myriad Pro"/>
                        <a:cs typeface="Myriad Pro"/>
                      </a:endParaRPr>
                    </a:p>
                  </a:txBody>
                  <a:tcPr marL="0" marR="0" marT="0" marB="0">
                    <a:lnL>
                      <a:noFill/>
                    </a:lnL>
                    <a:lnR>
                      <a:noFill/>
                    </a:lnR>
                    <a:lnT w="12700" cap="flat" cmpd="sng" algn="ctr">
                      <a:solidFill>
                        <a:srgbClr val="5D87A1"/>
                      </a:solidFill>
                      <a:prstDash val="solid"/>
                      <a:round/>
                      <a:headEnd type="none" w="med" len="med"/>
                      <a:tailEnd type="none" w="med" len="med"/>
                    </a:lnT>
                    <a:lnB>
                      <a:noFill/>
                    </a:lnB>
                  </a:tcPr>
                </a:tc>
                <a:extLst>
                  <a:ext uri="{0D108BD9-81ED-4DB2-BD59-A6C34878D82A}">
                    <a16:rowId xmlns:a16="http://schemas.microsoft.com/office/drawing/2014/main" val="681215591"/>
                  </a:ext>
                </a:extLst>
              </a:tr>
              <a:tr h="127353">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166370" marR="0">
                        <a:lnSpc>
                          <a:spcPts val="1100"/>
                        </a:lnSpc>
                        <a:spcBef>
                          <a:spcPts val="0"/>
                        </a:spcBef>
                        <a:spcAft>
                          <a:spcPts val="0"/>
                        </a:spcAft>
                      </a:pPr>
                      <a:r>
                        <a:rPr lang="en-US" sz="700" dirty="0">
                          <a:effectLst/>
                          <a:latin typeface="Myriad Pro"/>
                          <a:ea typeface="Myriad Pro"/>
                          <a:cs typeface="Myriad Pro"/>
                        </a:rPr>
                        <a:t>does not do as well on</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74930" marR="0">
                        <a:lnSpc>
                          <a:spcPts val="1100"/>
                        </a:lnSpc>
                        <a:spcBef>
                          <a:spcPts val="0"/>
                        </a:spcBef>
                        <a:spcAft>
                          <a:spcPts val="0"/>
                        </a:spcAft>
                      </a:pPr>
                      <a:r>
                        <a:rPr lang="en-US" sz="700" dirty="0">
                          <a:effectLst/>
                          <a:latin typeface="Myriad Pro"/>
                          <a:ea typeface="Myriad Pro"/>
                          <a:cs typeface="Myriad Pro"/>
                        </a:rPr>
                        <a:t>good scar, excellent flavor, blooms late (avoids</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139572504"/>
                  </a:ext>
                </a:extLst>
              </a:tr>
              <a:tr h="127353">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166370" marR="0">
                        <a:lnSpc>
                          <a:spcPts val="1100"/>
                        </a:lnSpc>
                        <a:spcBef>
                          <a:spcPts val="0"/>
                        </a:spcBef>
                        <a:spcAft>
                          <a:spcPts val="0"/>
                        </a:spcAft>
                      </a:pPr>
                      <a:r>
                        <a:rPr lang="en-US" sz="700" dirty="0">
                          <a:effectLst/>
                          <a:latin typeface="Myriad Pro"/>
                          <a:ea typeface="Myriad Pro"/>
                          <a:cs typeface="Myriad Pro"/>
                        </a:rPr>
                        <a:t>heavy soils</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74930" marR="0">
                        <a:lnSpc>
                          <a:spcPts val="1100"/>
                        </a:lnSpc>
                        <a:spcBef>
                          <a:spcPts val="0"/>
                        </a:spcBef>
                        <a:spcAft>
                          <a:spcPts val="0"/>
                        </a:spcAft>
                      </a:pPr>
                      <a:r>
                        <a:rPr lang="en-US" sz="700" dirty="0">
                          <a:effectLst/>
                          <a:latin typeface="Myriad Pro"/>
                          <a:ea typeface="Myriad Pro"/>
                          <a:cs typeface="Myriad Pro"/>
                        </a:rPr>
                        <a:t>frost injury) but ripens early, concentrated</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extLst>
                  <a:ext uri="{0D108BD9-81ED-4DB2-BD59-A6C34878D82A}">
                    <a16:rowId xmlns:a16="http://schemas.microsoft.com/office/drawing/2014/main" val="2560747505"/>
                  </a:ext>
                </a:extLst>
              </a:tr>
              <a:tr h="136528">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a:noFill/>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74930" marR="0">
                        <a:lnSpc>
                          <a:spcPts val="1200"/>
                        </a:lnSpc>
                        <a:spcBef>
                          <a:spcPts val="0"/>
                        </a:spcBef>
                        <a:spcAft>
                          <a:spcPts val="0"/>
                        </a:spcAft>
                      </a:pPr>
                      <a:r>
                        <a:rPr lang="en-US" sz="700" dirty="0">
                          <a:effectLst/>
                          <a:latin typeface="Myriad Pro"/>
                          <a:ea typeface="Myriad Pro"/>
                          <a:cs typeface="Myriad Pro"/>
                        </a:rPr>
                        <a:t>ripening permits two main pickings</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tc>
                  <a:txBody>
                    <a:bodyPr/>
                    <a:lstStyle/>
                    <a:p>
                      <a:pPr marL="0" marR="0">
                        <a:spcBef>
                          <a:spcPts val="0"/>
                        </a:spcBef>
                        <a:spcAft>
                          <a:spcPts val="0"/>
                        </a:spcAft>
                      </a:pPr>
                      <a:r>
                        <a:rPr lang="en-US" sz="700" dirty="0">
                          <a:effectLst/>
                          <a:latin typeface="Times New Roman" panose="02020603050405020304" pitchFamily="18" charset="0"/>
                          <a:ea typeface="Myriad Pro"/>
                          <a:cs typeface="Myriad Pro"/>
                        </a:rPr>
                        <a:t> </a:t>
                      </a:r>
                      <a:endParaRPr lang="en-US" sz="800" dirty="0">
                        <a:effectLst/>
                        <a:latin typeface="Myriad Pro"/>
                        <a:ea typeface="Myriad Pro"/>
                        <a:cs typeface="Myriad Pro"/>
                      </a:endParaRPr>
                    </a:p>
                  </a:txBody>
                  <a:tcPr marL="0" marR="0" marT="0" marB="0">
                    <a:lnL>
                      <a:noFill/>
                    </a:lnL>
                    <a:lnR>
                      <a:noFill/>
                    </a:lnR>
                    <a:lnT>
                      <a:noFill/>
                    </a:lnT>
                    <a:lnB w="12700" cap="flat" cmpd="sng" algn="ctr">
                      <a:solidFill>
                        <a:srgbClr val="5D87A1"/>
                      </a:solidFill>
                      <a:prstDash val="solid"/>
                      <a:round/>
                      <a:headEnd type="none" w="med" len="med"/>
                      <a:tailEnd type="none" w="med" len="med"/>
                    </a:lnB>
                  </a:tcPr>
                </a:tc>
                <a:extLst>
                  <a:ext uri="{0D108BD9-81ED-4DB2-BD59-A6C34878D82A}">
                    <a16:rowId xmlns:a16="http://schemas.microsoft.com/office/drawing/2014/main" val="2321157803"/>
                  </a:ext>
                </a:extLst>
              </a:tr>
            </a:tbl>
          </a:graphicData>
        </a:graphic>
      </p:graphicFrame>
      <p:sp>
        <p:nvSpPr>
          <p:cNvPr id="3" name="Arrow: Left 2">
            <a:extLst>
              <a:ext uri="{FF2B5EF4-FFF2-40B4-BE49-F238E27FC236}">
                <a16:creationId xmlns:a16="http://schemas.microsoft.com/office/drawing/2014/main" id="{60E220C2-BBED-432A-AF04-C7E28E8E74CD}"/>
              </a:ext>
            </a:extLst>
          </p:cNvPr>
          <p:cNvSpPr/>
          <p:nvPr/>
        </p:nvSpPr>
        <p:spPr>
          <a:xfrm flipV="1">
            <a:off x="10087276" y="2964581"/>
            <a:ext cx="433137" cy="2175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5407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55ED-0D85-6880-9771-1209FCDE87EA}"/>
              </a:ext>
            </a:extLst>
          </p:cNvPr>
          <p:cNvSpPr>
            <a:spLocks noGrp="1"/>
          </p:cNvSpPr>
          <p:nvPr>
            <p:ph type="title"/>
          </p:nvPr>
        </p:nvSpPr>
        <p:spPr>
          <a:xfrm>
            <a:off x="1097280" y="853440"/>
            <a:ext cx="10058400" cy="883920"/>
          </a:xfrm>
        </p:spPr>
        <p:txBody>
          <a:bodyPr/>
          <a:lstStyle/>
          <a:p>
            <a:r>
              <a:rPr lang="en-US" dirty="0"/>
              <a:t>For a deeper dive…</a:t>
            </a:r>
          </a:p>
        </p:txBody>
      </p:sp>
      <p:pic>
        <p:nvPicPr>
          <p:cNvPr id="4" name="Picture 3">
            <a:extLst>
              <a:ext uri="{FF2B5EF4-FFF2-40B4-BE49-F238E27FC236}">
                <a16:creationId xmlns:a16="http://schemas.microsoft.com/office/drawing/2014/main" id="{4A28D2FB-8113-0CF9-ACF5-FFAE3FEFAAD3}"/>
              </a:ext>
            </a:extLst>
          </p:cNvPr>
          <p:cNvPicPr>
            <a:picLocks noChangeAspect="1"/>
          </p:cNvPicPr>
          <p:nvPr/>
        </p:nvPicPr>
        <p:blipFill>
          <a:blip r:embed="rId2"/>
          <a:stretch>
            <a:fillRect/>
          </a:stretch>
        </p:blipFill>
        <p:spPr>
          <a:xfrm>
            <a:off x="1635760" y="2153920"/>
            <a:ext cx="8122046" cy="3971131"/>
          </a:xfrm>
          <a:prstGeom prst="rect">
            <a:avLst/>
          </a:prstGeom>
        </p:spPr>
      </p:pic>
    </p:spTree>
    <p:extLst>
      <p:ext uri="{BB962C8B-B14F-4D97-AF65-F5344CB8AC3E}">
        <p14:creationId xmlns:p14="http://schemas.microsoft.com/office/powerpoint/2010/main" val="1516408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7" name="Rectangle 13">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8" name="Straight Connector 15">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1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FB5FD5-AC18-4CE3-8F7D-2CE95CDB03B4}"/>
              </a:ext>
            </a:extLst>
          </p:cNvPr>
          <p:cNvSpPr>
            <a:spLocks noGrp="1"/>
          </p:cNvSpPr>
          <p:nvPr>
            <p:ph type="title"/>
          </p:nvPr>
        </p:nvSpPr>
        <p:spPr>
          <a:xfrm>
            <a:off x="5181601" y="634946"/>
            <a:ext cx="6368142" cy="993071"/>
          </a:xfrm>
        </p:spPr>
        <p:txBody>
          <a:bodyPr vert="horz" lIns="91440" tIns="45720" rIns="91440" bIns="45720" rtlCol="0" anchor="b">
            <a:noAutofit/>
          </a:bodyPr>
          <a:lstStyle/>
          <a:p>
            <a:r>
              <a:rPr lang="en-US" sz="4000" kern="1200" spc="-50" baseline="0">
                <a:solidFill>
                  <a:schemeClr val="tx1">
                    <a:lumMod val="75000"/>
                    <a:lumOff val="25000"/>
                  </a:schemeClr>
                </a:solidFill>
                <a:latin typeface="+mj-lt"/>
                <a:ea typeface="+mj-ea"/>
                <a:cs typeface="+mj-cs"/>
              </a:rPr>
              <a:t>What do blueberries need to thrive?</a:t>
            </a:r>
            <a:endParaRPr lang="en-US" sz="4000" kern="1200" spc="-50" baseline="0" dirty="0">
              <a:solidFill>
                <a:schemeClr val="tx1">
                  <a:lumMod val="75000"/>
                  <a:lumOff val="25000"/>
                </a:schemeClr>
              </a:solidFill>
              <a:latin typeface="+mj-lt"/>
              <a:ea typeface="+mj-ea"/>
              <a:cs typeface="+mj-cs"/>
            </a:endParaRPr>
          </a:p>
        </p:txBody>
      </p:sp>
      <p:pic>
        <p:nvPicPr>
          <p:cNvPr id="6" name="Content Placeholder 5" descr="A close up of a fruit tree&#10;&#10;Description automatically generated">
            <a:extLst>
              <a:ext uri="{FF2B5EF4-FFF2-40B4-BE49-F238E27FC236}">
                <a16:creationId xmlns:a16="http://schemas.microsoft.com/office/drawing/2014/main" id="{9F04DC4A-198E-4B77-8557-82F1035E47A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180" r="19373"/>
          <a:stretch/>
        </p:blipFill>
        <p:spPr>
          <a:xfrm>
            <a:off x="18216" y="0"/>
            <a:ext cx="4654276" cy="6870127"/>
          </a:xfrm>
          <a:prstGeom prst="rect">
            <a:avLst/>
          </a:prstGeom>
        </p:spPr>
      </p:pic>
      <p:cxnSp>
        <p:nvCxnSpPr>
          <p:cNvPr id="31"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526C375-B074-444D-817E-D4D056392F03}"/>
              </a:ext>
            </a:extLst>
          </p:cNvPr>
          <p:cNvSpPr>
            <a:spLocks noGrp="1"/>
          </p:cNvSpPr>
          <p:nvPr>
            <p:ph sz="half" idx="1"/>
          </p:nvPr>
        </p:nvSpPr>
        <p:spPr>
          <a:xfrm>
            <a:off x="4972766" y="2085703"/>
            <a:ext cx="6785811" cy="4729477"/>
          </a:xfrm>
        </p:spPr>
        <p:txBody>
          <a:bodyPr vert="horz" lIns="0" tIns="45720" rIns="0" bIns="45720" rtlCol="0" anchor="t">
            <a:normAutofit/>
          </a:bodyPr>
          <a:lstStyle/>
          <a:p>
            <a:pPr>
              <a:buFont typeface="Arial" panose="020B0604020202020204" pitchFamily="34" charset="0"/>
              <a:buChar char="•"/>
            </a:pPr>
            <a:r>
              <a:rPr lang="en-US" sz="1400">
                <a:solidFill>
                  <a:schemeClr val="tx1"/>
                </a:solidFill>
              </a:rPr>
              <a:t>Full sun, at a minimum 8 hours sunlight</a:t>
            </a:r>
          </a:p>
          <a:p>
            <a:pPr>
              <a:buFont typeface="Arial" panose="020B0604020202020204" pitchFamily="34" charset="0"/>
              <a:buChar char="•"/>
            </a:pPr>
            <a:r>
              <a:rPr lang="en-US" sz="1400" b="1" i="1">
                <a:solidFill>
                  <a:schemeClr val="tx1"/>
                </a:solidFill>
              </a:rPr>
              <a:t>Two varieties of the same type</a:t>
            </a:r>
            <a:r>
              <a:rPr lang="en-US" sz="1400">
                <a:solidFill>
                  <a:schemeClr val="tx1"/>
                </a:solidFill>
              </a:rPr>
              <a:t>—better for cross pollination</a:t>
            </a:r>
          </a:p>
          <a:p>
            <a:pPr>
              <a:buFont typeface="Arial" panose="020B0604020202020204" pitchFamily="34" charset="0"/>
              <a:buChar char="•"/>
            </a:pPr>
            <a:r>
              <a:rPr lang="en-US" sz="1400" b="1">
                <a:solidFill>
                  <a:schemeClr val="tx1"/>
                </a:solidFill>
              </a:rPr>
              <a:t>Soil pH of ~ 4.5-5.5 acidic---</a:t>
            </a:r>
            <a:r>
              <a:rPr lang="en-US" sz="1400" b="1" i="1">
                <a:solidFill>
                  <a:schemeClr val="tx1"/>
                </a:solidFill>
              </a:rPr>
              <a:t>Plant Blueberries together </a:t>
            </a:r>
          </a:p>
          <a:p>
            <a:pPr>
              <a:buFont typeface="Arial" panose="020B0604020202020204" pitchFamily="34" charset="0"/>
              <a:buChar char="•"/>
            </a:pPr>
            <a:r>
              <a:rPr lang="en-US" sz="1400">
                <a:solidFill>
                  <a:schemeClr val="tx1"/>
                </a:solidFill>
              </a:rPr>
              <a:t> </a:t>
            </a:r>
            <a:r>
              <a:rPr lang="en-US" sz="1400" b="1" i="1">
                <a:solidFill>
                  <a:schemeClr val="tx1"/>
                </a:solidFill>
              </a:rPr>
              <a:t>Soil pH and nutrient uptake are interrelated</a:t>
            </a:r>
          </a:p>
          <a:p>
            <a:pPr>
              <a:buFont typeface="Arial" panose="020B0604020202020204" pitchFamily="34" charset="0"/>
              <a:buChar char="•"/>
            </a:pPr>
            <a:r>
              <a:rPr lang="en-US" sz="1400" b="1" i="1">
                <a:solidFill>
                  <a:schemeClr val="tx1"/>
                </a:solidFill>
              </a:rPr>
              <a:t>Regular water </a:t>
            </a:r>
            <a:r>
              <a:rPr lang="en-US" sz="1400">
                <a:solidFill>
                  <a:schemeClr val="tx1"/>
                </a:solidFill>
              </a:rPr>
              <a:t>–rain or summer irrigation, </a:t>
            </a:r>
            <a:r>
              <a:rPr lang="en-US" sz="1400" i="1">
                <a:solidFill>
                  <a:schemeClr val="tx1"/>
                </a:solidFill>
              </a:rPr>
              <a:t>moist soil at root zone</a:t>
            </a:r>
          </a:p>
          <a:p>
            <a:pPr>
              <a:buFont typeface="Arial" panose="020B0604020202020204" pitchFamily="34" charset="0"/>
              <a:buChar char="•"/>
            </a:pPr>
            <a:r>
              <a:rPr lang="en-US" sz="1400">
                <a:solidFill>
                  <a:schemeClr val="tx1"/>
                </a:solidFill>
              </a:rPr>
              <a:t>Well drained soil-create berm for heavy (clay) soil</a:t>
            </a:r>
          </a:p>
          <a:p>
            <a:pPr>
              <a:buFont typeface="Arial" panose="020B0604020202020204" pitchFamily="34" charset="0"/>
              <a:buChar char="•"/>
            </a:pPr>
            <a:r>
              <a:rPr lang="en-US" sz="1400">
                <a:solidFill>
                  <a:schemeClr val="tx1"/>
                </a:solidFill>
              </a:rPr>
              <a:t>Mulch</a:t>
            </a:r>
          </a:p>
          <a:p>
            <a:pPr>
              <a:buFont typeface="Arial" panose="020B0604020202020204" pitchFamily="34" charset="0"/>
              <a:buChar char="•"/>
            </a:pPr>
            <a:r>
              <a:rPr lang="en-US" sz="1400" b="1">
                <a:solidFill>
                  <a:schemeClr val="tx1"/>
                </a:solidFill>
              </a:rPr>
              <a:t>Fertilize routinely </a:t>
            </a:r>
            <a:endParaRPr lang="en-US" sz="1400" b="1">
              <a:solidFill>
                <a:schemeClr val="tx1"/>
              </a:solidFill>
              <a:cs typeface="Calibri"/>
            </a:endParaRPr>
          </a:p>
          <a:p>
            <a:pPr>
              <a:buFont typeface="Arial" panose="020B0604020202020204" pitchFamily="34" charset="0"/>
              <a:buChar char="•"/>
            </a:pPr>
            <a:r>
              <a:rPr lang="en-US" sz="1400" b="1" i="1" u="sng">
                <a:solidFill>
                  <a:srgbClr val="C00000"/>
                </a:solidFill>
              </a:rPr>
              <a:t>Annual</a:t>
            </a:r>
            <a:r>
              <a:rPr lang="en-US" sz="1400" b="1" i="1">
                <a:solidFill>
                  <a:srgbClr val="C00000"/>
                </a:solidFill>
              </a:rPr>
              <a:t> pruning</a:t>
            </a:r>
            <a:r>
              <a:rPr lang="en-US" sz="1400" i="1">
                <a:solidFill>
                  <a:srgbClr val="C00000"/>
                </a:solidFill>
              </a:rPr>
              <a:t> </a:t>
            </a:r>
            <a:r>
              <a:rPr lang="en-US" sz="1400">
                <a:solidFill>
                  <a:schemeClr val="tx1"/>
                </a:solidFill>
              </a:rPr>
              <a:t>to pro</a:t>
            </a:r>
            <a:r>
              <a:rPr lang="en-US" sz="1400"/>
              <a:t>mote new growth, maximize yield  </a:t>
            </a:r>
            <a:endParaRPr lang="en-US" sz="1400" i="1"/>
          </a:p>
          <a:p>
            <a:pPr>
              <a:buFont typeface="Arial" panose="020B0604020202020204" pitchFamily="34" charset="0"/>
              <a:buChar char="•"/>
            </a:pPr>
            <a:r>
              <a:rPr lang="en-US" sz="1400"/>
              <a:t>Patience –</a:t>
            </a:r>
            <a:r>
              <a:rPr lang="en-US" sz="1400" i="1"/>
              <a:t>it will pay off !</a:t>
            </a:r>
          </a:p>
          <a:p>
            <a:endParaRPr lang="en-US"/>
          </a:p>
          <a:p>
            <a:endParaRPr lang="en-US" dirty="0"/>
          </a:p>
        </p:txBody>
      </p:sp>
    </p:spTree>
    <p:extLst>
      <p:ext uri="{BB962C8B-B14F-4D97-AF65-F5344CB8AC3E}">
        <p14:creationId xmlns:p14="http://schemas.microsoft.com/office/powerpoint/2010/main" val="268349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9">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8" name="Rectangle 11">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39" name="Straight Connector 13">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0" name="Rectangle 15">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167F36-DD01-41B4-9BCB-F6F9E2703946}"/>
              </a:ext>
            </a:extLst>
          </p:cNvPr>
          <p:cNvSpPr>
            <a:spLocks noGrp="1"/>
          </p:cNvSpPr>
          <p:nvPr>
            <p:ph type="title"/>
          </p:nvPr>
        </p:nvSpPr>
        <p:spPr>
          <a:xfrm>
            <a:off x="4974771" y="634946"/>
            <a:ext cx="6574972" cy="876531"/>
          </a:xfrm>
        </p:spPr>
        <p:txBody>
          <a:bodyPr vert="horz" lIns="91440" tIns="45720" rIns="91440" bIns="45720" rtlCol="0" anchor="b">
            <a:normAutofit/>
          </a:bodyPr>
          <a:lstStyle/>
          <a:p>
            <a:r>
              <a:rPr lang="en-US" dirty="0"/>
              <a:t>Site Prep</a:t>
            </a:r>
            <a:endParaRPr lang="en-US" kern="1200" spc="-50" baseline="0" dirty="0">
              <a:solidFill>
                <a:schemeClr val="tx1">
                  <a:lumMod val="75000"/>
                  <a:lumOff val="25000"/>
                </a:schemeClr>
              </a:solidFill>
              <a:latin typeface="+mj-lt"/>
              <a:ea typeface="+mj-ea"/>
              <a:cs typeface="+mj-cs"/>
            </a:endParaRPr>
          </a:p>
        </p:txBody>
      </p:sp>
      <p:pic>
        <p:nvPicPr>
          <p:cNvPr id="5" name="Content Placeholder 4" descr="A tree in the middle of a dirt field&#10;&#10;Description automatically generated">
            <a:extLst>
              <a:ext uri="{FF2B5EF4-FFF2-40B4-BE49-F238E27FC236}">
                <a16:creationId xmlns:a16="http://schemas.microsoft.com/office/drawing/2014/main" id="{A0F83A86-9646-4950-A364-35AD4B482E4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489" r="19185" b="2"/>
          <a:stretch/>
        </p:blipFill>
        <p:spPr>
          <a:xfrm>
            <a:off x="633999" y="640081"/>
            <a:ext cx="4001315" cy="5314406"/>
          </a:xfrm>
          <a:prstGeom prst="rect">
            <a:avLst/>
          </a:prstGeom>
        </p:spPr>
      </p:pic>
      <p:cxnSp>
        <p:nvCxnSpPr>
          <p:cNvPr id="41" name="Straight Connector 17">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A061DE-F442-4347-8E29-85C09B999D76}"/>
              </a:ext>
            </a:extLst>
          </p:cNvPr>
          <p:cNvSpPr>
            <a:spLocks noGrp="1"/>
          </p:cNvSpPr>
          <p:nvPr>
            <p:ph sz="half" idx="1"/>
          </p:nvPr>
        </p:nvSpPr>
        <p:spPr>
          <a:xfrm>
            <a:off x="4974769" y="2198914"/>
            <a:ext cx="6574973" cy="3670180"/>
          </a:xfrm>
        </p:spPr>
        <p:txBody>
          <a:bodyPr vert="horz" lIns="0" tIns="45720" rIns="0" bIns="45720" rtlCol="0">
            <a:normAutofit/>
          </a:bodyPr>
          <a:lstStyle/>
          <a:p>
            <a:pPr>
              <a:buFont typeface="Calibri" panose="020F0502020204030204" pitchFamily="34" charset="0"/>
              <a:buChar char="•"/>
            </a:pPr>
            <a:r>
              <a:rPr lang="en-US" sz="1800" dirty="0"/>
              <a:t>Select site—sun exposure, drainage, accessible, water source, away from tall trees</a:t>
            </a:r>
            <a:endParaRPr lang="en-US" sz="1900" dirty="0"/>
          </a:p>
          <a:p>
            <a:pPr>
              <a:buFont typeface="Calibri" panose="020F0502020204030204" pitchFamily="34" charset="0"/>
              <a:buChar char="•"/>
            </a:pPr>
            <a:r>
              <a:rPr lang="en-US" sz="1900" b="1" dirty="0"/>
              <a:t>Soil Test-Tips: </a:t>
            </a:r>
            <a:r>
              <a:rPr lang="en-US" sz="1900" dirty="0"/>
              <a:t>blueberries, home garden, pH, Organic Matter, nutrients, recommendations and graphical display.   ~ Every 3 years.</a:t>
            </a:r>
          </a:p>
          <a:p>
            <a:pPr>
              <a:buFont typeface="Calibri" panose="020F0502020204030204" pitchFamily="34" charset="0"/>
              <a:buChar char="•"/>
            </a:pPr>
            <a:r>
              <a:rPr lang="en-US" sz="1900" dirty="0"/>
              <a:t>Berm up area 12”-18” Ht  X  3’ wide = root zone</a:t>
            </a:r>
          </a:p>
          <a:p>
            <a:pPr>
              <a:buFont typeface="Calibri" panose="020F0502020204030204" pitchFamily="34" charset="0"/>
              <a:buChar char="•"/>
            </a:pPr>
            <a:r>
              <a:rPr lang="en-US" sz="1900" dirty="0"/>
              <a:t>Using soil test results, amend soil and </a:t>
            </a:r>
            <a:r>
              <a:rPr lang="en-US" sz="1900" b="1" i="1" dirty="0">
                <a:solidFill>
                  <a:srgbClr val="C00000"/>
                </a:solidFill>
              </a:rPr>
              <a:t>wait 6-12 months</a:t>
            </a:r>
          </a:p>
          <a:p>
            <a:pPr>
              <a:buFont typeface="Calibri" panose="020F0502020204030204" pitchFamily="34" charset="0"/>
              <a:buChar char="•"/>
            </a:pPr>
            <a:r>
              <a:rPr lang="en-US" sz="1900" dirty="0"/>
              <a:t>Mulch once planted  </a:t>
            </a:r>
          </a:p>
          <a:p>
            <a:pPr>
              <a:buFont typeface="Calibri" panose="020F0502020204030204" pitchFamily="34" charset="0"/>
              <a:buChar char="•"/>
            </a:pPr>
            <a:endParaRPr lang="en-US" sz="1900" b="1" i="1" dirty="0">
              <a:solidFill>
                <a:srgbClr val="C00000"/>
              </a:solidFill>
            </a:endParaRPr>
          </a:p>
        </p:txBody>
      </p:sp>
      <p:sp>
        <p:nvSpPr>
          <p:cNvPr id="42" name="Rectangle 19">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 name="Rectangle 21">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803773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0FCB-0AB8-4F84-A950-6D242A7693AA}"/>
              </a:ext>
            </a:extLst>
          </p:cNvPr>
          <p:cNvSpPr>
            <a:spLocks noGrp="1"/>
          </p:cNvSpPr>
          <p:nvPr>
            <p:ph type="title"/>
          </p:nvPr>
        </p:nvSpPr>
        <p:spPr>
          <a:xfrm>
            <a:off x="457200" y="594359"/>
            <a:ext cx="3200400" cy="2040199"/>
          </a:xfrm>
        </p:spPr>
        <p:txBody>
          <a:bodyPr/>
          <a:lstStyle/>
          <a:p>
            <a:r>
              <a:rPr lang="en-US" dirty="0"/>
              <a:t>Planting Blueberries</a:t>
            </a:r>
            <a:br>
              <a:rPr lang="en-US" dirty="0"/>
            </a:br>
            <a:endParaRPr lang="en-US" dirty="0"/>
          </a:p>
        </p:txBody>
      </p:sp>
      <p:sp>
        <p:nvSpPr>
          <p:cNvPr id="3" name="Content Placeholder 2">
            <a:extLst>
              <a:ext uri="{FF2B5EF4-FFF2-40B4-BE49-F238E27FC236}">
                <a16:creationId xmlns:a16="http://schemas.microsoft.com/office/drawing/2014/main" id="{8615C50F-7145-47B1-9119-900047F302B9}"/>
              </a:ext>
            </a:extLst>
          </p:cNvPr>
          <p:cNvSpPr>
            <a:spLocks noGrp="1"/>
          </p:cNvSpPr>
          <p:nvPr>
            <p:ph idx="1"/>
          </p:nvPr>
        </p:nvSpPr>
        <p:spPr/>
        <p:txBody>
          <a:bodyPr>
            <a:normAutofit/>
          </a:bodyPr>
          <a:lstStyle/>
          <a:p>
            <a:pPr>
              <a:buFont typeface="Arial" panose="020B0604020202020204" pitchFamily="34" charset="0"/>
              <a:buChar char="•"/>
            </a:pPr>
            <a:endParaRPr lang="en-US" dirty="0"/>
          </a:p>
          <a:p>
            <a:pPr marL="0" indent="0">
              <a:buNone/>
            </a:pPr>
            <a:r>
              <a:rPr lang="en-US" sz="2400" i="1" u="sng" dirty="0"/>
              <a:t>Following site preparation….</a:t>
            </a:r>
          </a:p>
          <a:p>
            <a:pPr>
              <a:buFont typeface="Arial" panose="020B0604020202020204" pitchFamily="34" charset="0"/>
              <a:buChar char="•"/>
            </a:pPr>
            <a:r>
              <a:rPr lang="en-US" dirty="0"/>
              <a:t>Plant healthy 2‑year-old plants in </a:t>
            </a:r>
            <a:r>
              <a:rPr lang="en-US" b="1" dirty="0"/>
              <a:t>March/April/October</a:t>
            </a:r>
          </a:p>
          <a:p>
            <a:pPr>
              <a:buFont typeface="Arial" panose="020B0604020202020204" pitchFamily="34" charset="0"/>
              <a:buChar char="•"/>
            </a:pPr>
            <a:r>
              <a:rPr lang="en-US" dirty="0"/>
              <a:t>Space plants 4’-5’ apart. </a:t>
            </a:r>
          </a:p>
          <a:p>
            <a:pPr>
              <a:buFont typeface="Arial" panose="020B0604020202020204" pitchFamily="34" charset="0"/>
              <a:buChar char="•"/>
            </a:pPr>
            <a:r>
              <a:rPr lang="en-US" dirty="0"/>
              <a:t>Plant </a:t>
            </a:r>
            <a:r>
              <a:rPr lang="en-US" b="1" i="1" dirty="0">
                <a:solidFill>
                  <a:srgbClr val="002060"/>
                </a:solidFill>
              </a:rPr>
              <a:t>where the root ball is actually located</a:t>
            </a:r>
            <a:r>
              <a:rPr lang="en-US" dirty="0"/>
              <a:t>-too deep will smother plant</a:t>
            </a:r>
          </a:p>
          <a:p>
            <a:pPr>
              <a:buFont typeface="Arial" panose="020B0604020202020204" pitchFamily="34" charset="0"/>
              <a:buChar char="•"/>
            </a:pPr>
            <a:r>
              <a:rPr lang="en-US" dirty="0"/>
              <a:t>Water in</a:t>
            </a:r>
          </a:p>
          <a:p>
            <a:pPr marL="0" indent="0">
              <a:buNone/>
            </a:pPr>
            <a:r>
              <a:rPr lang="en-US" dirty="0"/>
              <a:t>Cover with mulch 2 “ Douglas-fir sawdust/pine shavings/bark, pine needles, straw</a:t>
            </a:r>
          </a:p>
          <a:p>
            <a:pPr>
              <a:buFont typeface="Arial" panose="020B0604020202020204" pitchFamily="34" charset="0"/>
              <a:buChar char="•"/>
            </a:pPr>
            <a:r>
              <a:rPr lang="en-US" dirty="0"/>
              <a:t>Container plantings—</a:t>
            </a:r>
            <a:r>
              <a:rPr lang="en-US" i="1" dirty="0">
                <a:solidFill>
                  <a:srgbClr val="C00000"/>
                </a:solidFill>
              </a:rPr>
              <a:t>Yes can do</a:t>
            </a:r>
          </a:p>
          <a:p>
            <a:pPr>
              <a:buFont typeface="Arial" panose="020B0604020202020204" pitchFamily="34" charset="0"/>
              <a:buChar char="•"/>
            </a:pPr>
            <a:endParaRPr lang="en-US" dirty="0"/>
          </a:p>
          <a:p>
            <a:pPr>
              <a:buFont typeface="Arial" panose="020B0604020202020204" pitchFamily="34" charset="0"/>
              <a:buChar char="•"/>
            </a:pPr>
            <a:endParaRPr lang="en-US" sz="1100" dirty="0"/>
          </a:p>
          <a:p>
            <a:pPr>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55D903D0-70EB-418F-B333-BE662B25190C}"/>
              </a:ext>
            </a:extLst>
          </p:cNvPr>
          <p:cNvPicPr>
            <a:picLocks noChangeAspect="1"/>
          </p:cNvPicPr>
          <p:nvPr/>
        </p:nvPicPr>
        <p:blipFill>
          <a:blip r:embed="rId3"/>
          <a:stretch>
            <a:fillRect/>
          </a:stretch>
        </p:blipFill>
        <p:spPr>
          <a:xfrm>
            <a:off x="457199" y="3323666"/>
            <a:ext cx="3318096" cy="2491905"/>
          </a:xfrm>
          <a:prstGeom prst="rect">
            <a:avLst/>
          </a:prstGeom>
        </p:spPr>
      </p:pic>
      <p:sp>
        <p:nvSpPr>
          <p:cNvPr id="4" name="Text Placeholder 3">
            <a:extLst>
              <a:ext uri="{FF2B5EF4-FFF2-40B4-BE49-F238E27FC236}">
                <a16:creationId xmlns:a16="http://schemas.microsoft.com/office/drawing/2014/main" id="{775D4A28-1D0D-46C7-A723-D988492EF6F2}"/>
              </a:ext>
            </a:extLst>
          </p:cNvPr>
          <p:cNvSpPr>
            <a:spLocks noGrp="1"/>
          </p:cNvSpPr>
          <p:nvPr>
            <p:ph type="body" sz="half" idx="2"/>
          </p:nvPr>
        </p:nvSpPr>
        <p:spPr>
          <a:xfrm>
            <a:off x="457199" y="2110902"/>
            <a:ext cx="3318095" cy="4194303"/>
          </a:xfrm>
          <a:ln>
            <a:solidFill>
              <a:schemeClr val="tx1"/>
            </a:solidFill>
          </a:ln>
        </p:spPr>
        <p:txBody>
          <a:bodyPr/>
          <a:lstStyle/>
          <a:p>
            <a:endParaRPr lang="en-US" dirty="0"/>
          </a:p>
          <a:p>
            <a:r>
              <a:rPr lang="en-US" sz="1600" b="1" i="1" dirty="0">
                <a:solidFill>
                  <a:schemeClr val="tx1"/>
                </a:solidFill>
              </a:rPr>
              <a:t>Blueberry Root Ball—notice fibrous mat of roots</a:t>
            </a:r>
          </a:p>
        </p:txBody>
      </p:sp>
    </p:spTree>
    <p:extLst>
      <p:ext uri="{BB962C8B-B14F-4D97-AF65-F5344CB8AC3E}">
        <p14:creationId xmlns:p14="http://schemas.microsoft.com/office/powerpoint/2010/main" val="3096534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9BE7-F8D6-4D37-EE44-70B5325186A0}"/>
              </a:ext>
            </a:extLst>
          </p:cNvPr>
          <p:cNvSpPr>
            <a:spLocks noGrp="1"/>
          </p:cNvSpPr>
          <p:nvPr>
            <p:ph type="title"/>
          </p:nvPr>
        </p:nvSpPr>
        <p:spPr>
          <a:xfrm>
            <a:off x="457200" y="594359"/>
            <a:ext cx="3200400" cy="1380356"/>
          </a:xfrm>
        </p:spPr>
        <p:txBody>
          <a:bodyPr/>
          <a:lstStyle/>
          <a:p>
            <a:r>
              <a:rPr lang="en-US" dirty="0"/>
              <a:t>Transplanting a Blueberry</a:t>
            </a:r>
          </a:p>
        </p:txBody>
      </p:sp>
      <p:sp>
        <p:nvSpPr>
          <p:cNvPr id="3" name="Content Placeholder 2">
            <a:extLst>
              <a:ext uri="{FF2B5EF4-FFF2-40B4-BE49-F238E27FC236}">
                <a16:creationId xmlns:a16="http://schemas.microsoft.com/office/drawing/2014/main" id="{69C23C81-CDB6-C223-7025-13BF6B207C5D}"/>
              </a:ext>
            </a:extLst>
          </p:cNvPr>
          <p:cNvSpPr>
            <a:spLocks noGrp="1"/>
          </p:cNvSpPr>
          <p:nvPr>
            <p:ph idx="1"/>
          </p:nvPr>
        </p:nvSpPr>
        <p:spPr/>
        <p:txBody>
          <a:bodyPr>
            <a:normAutofit/>
          </a:bodyPr>
          <a:lstStyle/>
          <a:p>
            <a:pPr>
              <a:buFont typeface="Arial" panose="020B0604020202020204" pitchFamily="34" charset="0"/>
              <a:buChar char="•"/>
            </a:pPr>
            <a:r>
              <a:rPr lang="en-US" dirty="0"/>
              <a:t>Prepare new site in advance </a:t>
            </a:r>
          </a:p>
          <a:p>
            <a:pPr>
              <a:buFont typeface="Arial" panose="020B0604020202020204" pitchFamily="34" charset="0"/>
              <a:buChar char="•"/>
            </a:pPr>
            <a:r>
              <a:rPr lang="en-US" dirty="0"/>
              <a:t>Transplant when dormant</a:t>
            </a:r>
          </a:p>
          <a:p>
            <a:pPr>
              <a:buFont typeface="Arial" panose="020B0604020202020204" pitchFamily="34" charset="0"/>
              <a:buChar char="•"/>
            </a:pPr>
            <a:r>
              <a:rPr lang="en-US" dirty="0"/>
              <a:t>Dig up blueberry protecting root ball</a:t>
            </a:r>
          </a:p>
          <a:p>
            <a:pPr>
              <a:buFont typeface="Arial" panose="020B0604020202020204" pitchFamily="34" charset="0"/>
              <a:buChar char="•"/>
            </a:pPr>
            <a:r>
              <a:rPr lang="en-US" dirty="0"/>
              <a:t>Plant in prepared planting hole that is ~ 1.5 x the width of the root ball</a:t>
            </a:r>
          </a:p>
          <a:p>
            <a:pPr>
              <a:buFont typeface="Arial" panose="020B0604020202020204" pitchFamily="34" charset="0"/>
              <a:buChar char="•"/>
            </a:pPr>
            <a:r>
              <a:rPr lang="en-US" dirty="0"/>
              <a:t>Set plant at a depth where planting hole top is level with root ball</a:t>
            </a:r>
          </a:p>
          <a:p>
            <a:pPr>
              <a:buFont typeface="Arial" panose="020B0604020202020204" pitchFamily="34" charset="0"/>
              <a:buChar char="•"/>
            </a:pPr>
            <a:r>
              <a:rPr lang="en-US" dirty="0"/>
              <a:t>Backfill with soil</a:t>
            </a:r>
          </a:p>
          <a:p>
            <a:pPr>
              <a:buFont typeface="Arial" panose="020B0604020202020204" pitchFamily="34" charset="0"/>
              <a:buChar char="•"/>
            </a:pPr>
            <a:r>
              <a:rPr lang="en-US" dirty="0"/>
              <a:t>Gently tamp down—no stomping! </a:t>
            </a:r>
          </a:p>
          <a:p>
            <a:pPr>
              <a:buFont typeface="Arial" panose="020B0604020202020204" pitchFamily="34" charset="0"/>
              <a:buChar char="•"/>
            </a:pPr>
            <a:r>
              <a:rPr lang="en-US" dirty="0"/>
              <a:t>Water In, Mulch</a:t>
            </a:r>
          </a:p>
          <a:p>
            <a:pPr>
              <a:buFont typeface="Arial" panose="020B0604020202020204" pitchFamily="34" charset="0"/>
              <a:buChar char="•"/>
            </a:pPr>
            <a:r>
              <a:rPr lang="en-US" dirty="0"/>
              <a:t>Follow by pruning during dormant period as normally. Then </a:t>
            </a:r>
            <a:r>
              <a:rPr lang="en-US" b="1" i="1" dirty="0">
                <a:solidFill>
                  <a:srgbClr val="C00000"/>
                </a:solidFill>
              </a:rPr>
              <a:t>remove another ~ 20%-40% of remaining wood</a:t>
            </a:r>
            <a:r>
              <a:rPr lang="en-US" dirty="0"/>
              <a:t>-allows plant to direct energy to establishing the plant and recovery. </a:t>
            </a:r>
          </a:p>
          <a:p>
            <a:endParaRPr lang="en-US" dirty="0"/>
          </a:p>
        </p:txBody>
      </p:sp>
      <p:sp>
        <p:nvSpPr>
          <p:cNvPr id="7" name="Text Placeholder 6">
            <a:extLst>
              <a:ext uri="{FF2B5EF4-FFF2-40B4-BE49-F238E27FC236}">
                <a16:creationId xmlns:a16="http://schemas.microsoft.com/office/drawing/2014/main" id="{FF2078C3-B425-240A-26D4-06571C355F32}"/>
              </a:ext>
            </a:extLst>
          </p:cNvPr>
          <p:cNvSpPr>
            <a:spLocks noGrp="1"/>
          </p:cNvSpPr>
          <p:nvPr>
            <p:ph type="body" sz="half" idx="2"/>
          </p:nvPr>
        </p:nvSpPr>
        <p:spPr>
          <a:xfrm>
            <a:off x="262647" y="2159540"/>
            <a:ext cx="3394953" cy="4145664"/>
          </a:xfrm>
        </p:spPr>
        <p:txBody>
          <a:bodyPr/>
          <a:lstStyle/>
          <a:p>
            <a:r>
              <a:rPr lang="en-US" dirty="0"/>
              <a:t>From Pruning Blueberry for Quality, Growth and </a:t>
            </a:r>
            <a:r>
              <a:rPr lang="en-US"/>
              <a:t>Yield OSU </a:t>
            </a:r>
            <a:r>
              <a:rPr lang="en-US" dirty="0"/>
              <a:t>Ext e-Course </a:t>
            </a:r>
          </a:p>
        </p:txBody>
      </p:sp>
      <p:pic>
        <p:nvPicPr>
          <p:cNvPr id="6" name="Picture 5">
            <a:extLst>
              <a:ext uri="{FF2B5EF4-FFF2-40B4-BE49-F238E27FC236}">
                <a16:creationId xmlns:a16="http://schemas.microsoft.com/office/drawing/2014/main" id="{8D8B3A6D-0C0F-F632-3A85-DF515DBB049F}"/>
              </a:ext>
            </a:extLst>
          </p:cNvPr>
          <p:cNvPicPr>
            <a:picLocks noChangeAspect="1"/>
          </p:cNvPicPr>
          <p:nvPr/>
        </p:nvPicPr>
        <p:blipFill>
          <a:blip r:embed="rId2"/>
          <a:stretch>
            <a:fillRect/>
          </a:stretch>
        </p:blipFill>
        <p:spPr>
          <a:xfrm>
            <a:off x="528319" y="2829577"/>
            <a:ext cx="2827723" cy="3793010"/>
          </a:xfrm>
          <a:prstGeom prst="rect">
            <a:avLst/>
          </a:prstGeom>
        </p:spPr>
      </p:pic>
    </p:spTree>
    <p:extLst>
      <p:ext uri="{BB962C8B-B14F-4D97-AF65-F5344CB8AC3E}">
        <p14:creationId xmlns:p14="http://schemas.microsoft.com/office/powerpoint/2010/main" val="3327295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5604-4588-470C-8210-DFA75DCF0B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ECDC08D-96D2-4695-AF82-9E416ED1DD3D}"/>
              </a:ext>
            </a:extLst>
          </p:cNvPr>
          <p:cNvSpPr>
            <a:spLocks noGrp="1"/>
          </p:cNvSpPr>
          <p:nvPr>
            <p:ph idx="1"/>
          </p:nvPr>
        </p:nvSpPr>
        <p:spPr>
          <a:xfrm>
            <a:off x="4363770" y="545782"/>
            <a:ext cx="6919545" cy="5349179"/>
          </a:xfrm>
        </p:spPr>
        <p:txBody>
          <a:bodyPr>
            <a:normAutofit lnSpcReduction="10000"/>
          </a:bodyPr>
          <a:lstStyle/>
          <a:p>
            <a:endParaRPr lang="en-US" dirty="0"/>
          </a:p>
          <a:p>
            <a:r>
              <a:rPr lang="en-US" sz="2800" dirty="0"/>
              <a:t>Mulching Blueberries </a:t>
            </a:r>
          </a:p>
          <a:p>
            <a:pPr marL="0" indent="0">
              <a:buNone/>
            </a:pPr>
            <a:endParaRPr lang="en-US" dirty="0"/>
          </a:p>
          <a:p>
            <a:pPr>
              <a:buFont typeface="Arial" panose="020B0604020202020204" pitchFamily="34" charset="0"/>
              <a:buChar char="•"/>
            </a:pPr>
            <a:r>
              <a:rPr lang="en-US" sz="2400" dirty="0"/>
              <a:t>Reduces weeds, keeps roots cool, retains moisture, adds organic matter to soil over time, improves soil porosity</a:t>
            </a:r>
          </a:p>
          <a:p>
            <a:pPr>
              <a:buFont typeface="Arial" panose="020B0604020202020204" pitchFamily="34" charset="0"/>
              <a:buChar char="•"/>
            </a:pPr>
            <a:r>
              <a:rPr lang="en-US" sz="2400" dirty="0"/>
              <a:t>Breaks down at a rate ~ 1”/year in our area</a:t>
            </a:r>
          </a:p>
          <a:p>
            <a:pPr>
              <a:buFont typeface="Arial" panose="020B0604020202020204" pitchFamily="34" charset="0"/>
              <a:buChar char="•"/>
            </a:pPr>
            <a:r>
              <a:rPr lang="en-US" sz="2400" dirty="0"/>
              <a:t>Mulch is on top of soil, not turned into soil </a:t>
            </a:r>
          </a:p>
          <a:p>
            <a:pPr>
              <a:buFont typeface="Arial" panose="020B0604020202020204" pitchFamily="34" charset="0"/>
              <a:buChar char="•"/>
            </a:pPr>
            <a:r>
              <a:rPr lang="en-US" sz="2400" dirty="0"/>
              <a:t>Use pine, Doug fir shavings/saw dust, straw, pine needles </a:t>
            </a:r>
          </a:p>
          <a:p>
            <a:pPr lvl="1">
              <a:buFont typeface="Courier New" panose="02070309020205020404" pitchFamily="49" charset="0"/>
              <a:buChar char="o"/>
            </a:pPr>
            <a:r>
              <a:rPr lang="en-US" sz="2000" dirty="0"/>
              <a:t>Avoid using compost as a mulch- tends to raise pH</a:t>
            </a:r>
          </a:p>
          <a:p>
            <a:pPr lvl="1">
              <a:buFont typeface="Courier New" panose="02070309020205020404" pitchFamily="49" charset="0"/>
              <a:buChar char="o"/>
            </a:pPr>
            <a:r>
              <a:rPr lang="en-US" sz="2000" dirty="0"/>
              <a:t>Avoid using manure for mulch-too many salts</a:t>
            </a:r>
          </a:p>
          <a:p>
            <a:pPr lvl="1">
              <a:buFont typeface="Courier New" panose="02070309020205020404" pitchFamily="49" charset="0"/>
              <a:buChar char="o"/>
            </a:pPr>
            <a:r>
              <a:rPr lang="en-US" sz="2000" dirty="0"/>
              <a:t>Avoid fresh cedar and redwood mulch- </a:t>
            </a:r>
            <a:r>
              <a:rPr lang="en-US" sz="2000" u="sng" dirty="0"/>
              <a:t>may </a:t>
            </a:r>
            <a:r>
              <a:rPr lang="en-US" sz="2000" dirty="0"/>
              <a:t>injure </a:t>
            </a:r>
            <a:r>
              <a:rPr lang="en-US" sz="2000" u="sng" dirty="0"/>
              <a:t>young</a:t>
            </a:r>
            <a:r>
              <a:rPr lang="en-US" sz="2000" dirty="0"/>
              <a:t> plants</a:t>
            </a:r>
          </a:p>
          <a:p>
            <a:pPr lvl="1">
              <a:buFont typeface="Courier New" panose="02070309020205020404" pitchFamily="49" charset="0"/>
              <a:buChar char="o"/>
            </a:pPr>
            <a:r>
              <a:rPr kumimoji="0" lang="en-US" sz="17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No </a:t>
            </a: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black walnut </a:t>
            </a:r>
            <a:r>
              <a:rPr lang="en-US" sz="2000" dirty="0">
                <a:solidFill>
                  <a:srgbClr val="000000">
                    <a:lumMod val="75000"/>
                    <a:lumOff val="25000"/>
                  </a:srgbClr>
                </a:solidFill>
                <a:latin typeface="Calibri" panose="020F0502020204030204"/>
              </a:rPr>
              <a:t>mulch</a:t>
            </a: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-can </a:t>
            </a:r>
            <a:r>
              <a:rPr lang="en-US" sz="2200" dirty="0">
                <a:solidFill>
                  <a:srgbClr val="000000">
                    <a:lumMod val="75000"/>
                    <a:lumOff val="25000"/>
                  </a:srgbClr>
                </a:solidFill>
              </a:rPr>
              <a:t>be toxic </a:t>
            </a:r>
            <a:r>
              <a:rPr kumimoji="0" lang="en-US" sz="2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to several plants</a:t>
            </a:r>
            <a:endParaRPr lang="en-US" sz="2200" dirty="0"/>
          </a:p>
        </p:txBody>
      </p:sp>
      <p:sp>
        <p:nvSpPr>
          <p:cNvPr id="4" name="Content Placeholder 3">
            <a:extLst>
              <a:ext uri="{FF2B5EF4-FFF2-40B4-BE49-F238E27FC236}">
                <a16:creationId xmlns:a16="http://schemas.microsoft.com/office/drawing/2014/main" id="{AD635914-5451-41A1-8CC5-13B9943FA81C}"/>
              </a:ext>
            </a:extLst>
          </p:cNvPr>
          <p:cNvSpPr>
            <a:spLocks noGrp="1"/>
          </p:cNvSpPr>
          <p:nvPr>
            <p:ph type="body" sz="half" idx="2"/>
          </p:nvPr>
        </p:nvSpPr>
        <p:spPr>
          <a:xfrm>
            <a:off x="371192" y="3147460"/>
            <a:ext cx="3286408" cy="3316714"/>
          </a:xfrm>
          <a:solidFill>
            <a:schemeClr val="bg1"/>
          </a:solidFill>
        </p:spPr>
        <p:txBody>
          <a:bodyPr/>
          <a:lstStyle/>
          <a:p>
            <a:endParaRPr lang="en-US" dirty="0"/>
          </a:p>
          <a:p>
            <a:pPr marL="285750" indent="-285750">
              <a:buFont typeface="Arial" panose="020B0604020202020204" pitchFamily="34" charset="0"/>
              <a:buChar char="•"/>
            </a:pPr>
            <a:r>
              <a:rPr lang="en-US" dirty="0">
                <a:solidFill>
                  <a:schemeClr val="tx1"/>
                </a:solidFill>
              </a:rPr>
              <a:t>Year 1 of planting 2” inches</a:t>
            </a:r>
          </a:p>
          <a:p>
            <a:pPr marL="285750" indent="-285750">
              <a:buFont typeface="Arial" panose="020B0604020202020204" pitchFamily="34" charset="0"/>
              <a:buChar char="•"/>
            </a:pPr>
            <a:r>
              <a:rPr lang="en-US" dirty="0">
                <a:solidFill>
                  <a:schemeClr val="tx1"/>
                </a:solidFill>
              </a:rPr>
              <a:t>Year 2 after planting 4” </a:t>
            </a:r>
          </a:p>
          <a:p>
            <a:pPr marL="285750" indent="-285750">
              <a:buFont typeface="Arial" panose="020B0604020202020204" pitchFamily="34" charset="0"/>
              <a:buChar char="•"/>
            </a:pPr>
            <a:r>
              <a:rPr lang="en-US" dirty="0">
                <a:solidFill>
                  <a:schemeClr val="tx1"/>
                </a:solidFill>
              </a:rPr>
              <a:t>Year 3 after planting 6”</a:t>
            </a:r>
          </a:p>
          <a:p>
            <a:pPr marL="285750" indent="-285750">
              <a:buFont typeface="Arial" panose="020B0604020202020204" pitchFamily="34" charset="0"/>
              <a:buChar char="•"/>
            </a:pPr>
            <a:r>
              <a:rPr lang="en-US" dirty="0">
                <a:solidFill>
                  <a:schemeClr val="tx1"/>
                </a:solidFill>
              </a:rPr>
              <a:t>Year 4 and ongoing 6”</a:t>
            </a:r>
          </a:p>
        </p:txBody>
      </p:sp>
      <p:pic>
        <p:nvPicPr>
          <p:cNvPr id="9" name="Picture 8" descr="A bird standing on top of a grass covered field&#10;&#10;Description automatically generated">
            <a:extLst>
              <a:ext uri="{FF2B5EF4-FFF2-40B4-BE49-F238E27FC236}">
                <a16:creationId xmlns:a16="http://schemas.microsoft.com/office/drawing/2014/main" id="{8DBC535A-60A4-4BC9-8D45-CA7137112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92" y="393826"/>
            <a:ext cx="3386263" cy="2536125"/>
          </a:xfrm>
          <a:prstGeom prst="rect">
            <a:avLst/>
          </a:prstGeom>
          <a:ln>
            <a:solidFill>
              <a:schemeClr val="tx1"/>
            </a:solidFill>
          </a:ln>
        </p:spPr>
      </p:pic>
    </p:spTree>
    <p:extLst>
      <p:ext uri="{BB962C8B-B14F-4D97-AF65-F5344CB8AC3E}">
        <p14:creationId xmlns:p14="http://schemas.microsoft.com/office/powerpoint/2010/main" val="3918747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21C92B2C-835B-90CA-2BBE-E7BD90D2C38C}"/>
              </a:ext>
            </a:extLst>
          </p:cNvPr>
          <p:cNvPicPr>
            <a:picLocks noChangeAspect="1"/>
          </p:cNvPicPr>
          <p:nvPr/>
        </p:nvPicPr>
        <p:blipFill rotWithShape="1">
          <a:blip r:embed="rId2">
            <a:duotone>
              <a:schemeClr val="bg2">
                <a:shade val="45000"/>
                <a:satMod val="135000"/>
              </a:schemeClr>
              <a:prstClr val="white"/>
            </a:duotone>
            <a:alphaModFix amt="35000"/>
          </a:blip>
          <a:srcRect t="10000"/>
          <a:stretch/>
        </p:blipFill>
        <p:spPr>
          <a:xfrm>
            <a:off x="20" y="10"/>
            <a:ext cx="12191980" cy="6857990"/>
          </a:xfrm>
          <a:prstGeom prst="rect">
            <a:avLst/>
          </a:prstGeom>
        </p:spPr>
      </p:pic>
      <p:cxnSp>
        <p:nvCxnSpPr>
          <p:cNvPr id="52" name="Straight Connector 51">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2338BC-AB34-2D33-5E92-48A85FC8F2D7}"/>
              </a:ext>
            </a:extLst>
          </p:cNvPr>
          <p:cNvSpPr>
            <a:spLocks noGrp="1"/>
          </p:cNvSpPr>
          <p:nvPr>
            <p:ph type="title"/>
          </p:nvPr>
        </p:nvSpPr>
        <p:spPr>
          <a:xfrm>
            <a:off x="1097280" y="286603"/>
            <a:ext cx="10058400" cy="1450757"/>
          </a:xfrm>
        </p:spPr>
        <p:txBody>
          <a:bodyPr>
            <a:normAutofit/>
          </a:bodyPr>
          <a:lstStyle/>
          <a:p>
            <a:r>
              <a:rPr lang="en-US" dirty="0"/>
              <a:t>Nutrient Management  	</a:t>
            </a:r>
          </a:p>
        </p:txBody>
      </p:sp>
      <p:sp>
        <p:nvSpPr>
          <p:cNvPr id="53" name="Content Placeholder 2">
            <a:extLst>
              <a:ext uri="{FF2B5EF4-FFF2-40B4-BE49-F238E27FC236}">
                <a16:creationId xmlns:a16="http://schemas.microsoft.com/office/drawing/2014/main" id="{C7CA4FD1-FE5B-DE75-5252-DC52C09B6699}"/>
              </a:ext>
            </a:extLst>
          </p:cNvPr>
          <p:cNvSpPr>
            <a:spLocks noGrp="1"/>
          </p:cNvSpPr>
          <p:nvPr>
            <p:ph idx="1"/>
          </p:nvPr>
        </p:nvSpPr>
        <p:spPr>
          <a:xfrm>
            <a:off x="1097280" y="1845734"/>
            <a:ext cx="10058400" cy="4023360"/>
          </a:xfrm>
        </p:spPr>
        <p:txBody>
          <a:bodyPr>
            <a:normAutofit/>
          </a:bodyPr>
          <a:lstStyle/>
          <a:p>
            <a:pPr>
              <a:buFont typeface="Arial" panose="020B0604020202020204" pitchFamily="34" charset="0"/>
              <a:buChar char="•"/>
            </a:pPr>
            <a:r>
              <a:rPr lang="en-US" dirty="0"/>
              <a:t>Use results from Soil Test for recommendations</a:t>
            </a:r>
          </a:p>
          <a:p>
            <a:pPr>
              <a:buFont typeface="Arial" panose="020B0604020202020204" pitchFamily="34" charset="0"/>
              <a:buChar char="•"/>
            </a:pPr>
            <a:r>
              <a:rPr lang="en-US" i="1" dirty="0"/>
              <a:t>Soil pH and nutrient uptake are interrelated</a:t>
            </a:r>
          </a:p>
          <a:p>
            <a:pPr>
              <a:buFont typeface="Arial" panose="020B0604020202020204" pitchFamily="34" charset="0"/>
              <a:buChar char="•"/>
            </a:pPr>
            <a:r>
              <a:rPr lang="en-US" dirty="0"/>
              <a:t>Managing Nitrogen (N) several options: new vs. established plants, sandy vs. clay soil: </a:t>
            </a:r>
          </a:p>
          <a:p>
            <a:pPr lvl="1"/>
            <a:r>
              <a:rPr lang="en-US" dirty="0"/>
              <a:t>Ammonium sulfate (</a:t>
            </a:r>
            <a:r>
              <a:rPr lang="en-US" i="1" dirty="0">
                <a:solidFill>
                  <a:srgbClr val="FF0000"/>
                </a:solidFill>
              </a:rPr>
              <a:t>not ammonium nitrate</a:t>
            </a:r>
            <a:r>
              <a:rPr lang="en-US" dirty="0"/>
              <a:t>) N-P-K = 21-0-0</a:t>
            </a:r>
          </a:p>
          <a:p>
            <a:pPr lvl="1"/>
            <a:r>
              <a:rPr lang="en-US" dirty="0"/>
              <a:t>Feather meal , bloodmeal, cottonseed meal </a:t>
            </a:r>
          </a:p>
          <a:p>
            <a:pPr lvl="1"/>
            <a:r>
              <a:rPr lang="en-US" dirty="0"/>
              <a:t>Urea</a:t>
            </a:r>
          </a:p>
          <a:p>
            <a:pPr lvl="1"/>
            <a:r>
              <a:rPr lang="en-US" dirty="0"/>
              <a:t>Elemental </a:t>
            </a:r>
            <a:r>
              <a:rPr lang="en-US" dirty="0" err="1"/>
              <a:t>sulphur</a:t>
            </a:r>
            <a:r>
              <a:rPr lang="en-US" dirty="0"/>
              <a:t> </a:t>
            </a:r>
          </a:p>
          <a:p>
            <a:pPr marL="201168" lvl="1" indent="0">
              <a:buNone/>
            </a:pPr>
            <a:endParaRPr lang="en-US" dirty="0"/>
          </a:p>
          <a:p>
            <a:pPr lvl="1">
              <a:buFont typeface="Arial" panose="020B0604020202020204" pitchFamily="34" charset="0"/>
              <a:buChar char="•"/>
            </a:pPr>
            <a:r>
              <a:rPr lang="en-US" dirty="0"/>
              <a:t>Time applications for optimal uptake by development phase of plant and </a:t>
            </a:r>
            <a:r>
              <a:rPr lang="en-US" b="1" i="1" dirty="0">
                <a:solidFill>
                  <a:srgbClr val="FF0000"/>
                </a:solidFill>
              </a:rPr>
              <a:t>type of fertilizer</a:t>
            </a:r>
          </a:p>
          <a:p>
            <a:pPr marL="201168" lvl="1" indent="0">
              <a:buNone/>
            </a:pPr>
            <a:endParaRPr lang="en-US" dirty="0"/>
          </a:p>
          <a:p>
            <a:pPr lvl="1"/>
            <a:endParaRPr lang="en-US" dirty="0"/>
          </a:p>
          <a:p>
            <a:pPr lvl="1"/>
            <a:endParaRPr lang="en-US" dirty="0"/>
          </a:p>
        </p:txBody>
      </p:sp>
      <p:sp>
        <p:nvSpPr>
          <p:cNvPr id="54" name="Rectangle 53">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2" name="Rectangle 41">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69712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BD4E-735B-4DA2-BF59-BA0CD670C87A}"/>
              </a:ext>
            </a:extLst>
          </p:cNvPr>
          <p:cNvSpPr>
            <a:spLocks noGrp="1"/>
          </p:cNvSpPr>
          <p:nvPr>
            <p:ph type="title"/>
          </p:nvPr>
        </p:nvSpPr>
        <p:spPr>
          <a:xfrm>
            <a:off x="538698" y="286603"/>
            <a:ext cx="11088620" cy="1450757"/>
          </a:xfrm>
        </p:spPr>
        <p:txBody>
          <a:bodyPr/>
          <a:lstStyle/>
          <a:p>
            <a:r>
              <a:rPr lang="en-US" sz="4400" dirty="0"/>
              <a:t>Blueberry Care Timetable     </a:t>
            </a:r>
            <a:r>
              <a:rPr lang="en-US" sz="1100" dirty="0">
                <a:solidFill>
                  <a:srgbClr val="000000">
                    <a:lumMod val="75000"/>
                    <a:lumOff val="25000"/>
                  </a:srgbClr>
                </a:solidFill>
                <a:latin typeface="+mn-lt"/>
              </a:rPr>
              <a:t>(Source Growing Blueberries in Your Home Garden, OSU  Extension Publication EC 1304)</a:t>
            </a:r>
            <a:r>
              <a:rPr lang="en-US" dirty="0">
                <a:latin typeface="+mn-lt"/>
              </a:rPr>
              <a:t>  </a:t>
            </a:r>
          </a:p>
        </p:txBody>
      </p:sp>
      <p:graphicFrame>
        <p:nvGraphicFramePr>
          <p:cNvPr id="7" name="Content Placeholder 6">
            <a:extLst>
              <a:ext uri="{FF2B5EF4-FFF2-40B4-BE49-F238E27FC236}">
                <a16:creationId xmlns:a16="http://schemas.microsoft.com/office/drawing/2014/main" id="{48D43E2E-39C2-4AB4-AE17-CDE0C305A513}"/>
              </a:ext>
            </a:extLst>
          </p:cNvPr>
          <p:cNvGraphicFramePr>
            <a:graphicFrameLocks noGrp="1"/>
          </p:cNvGraphicFramePr>
          <p:nvPr>
            <p:ph sz="half" idx="1"/>
            <p:extLst>
              <p:ext uri="{D42A27DB-BD31-4B8C-83A1-F6EECF244321}">
                <p14:modId xmlns:p14="http://schemas.microsoft.com/office/powerpoint/2010/main" val="155114750"/>
              </p:ext>
            </p:extLst>
          </p:nvPr>
        </p:nvGraphicFramePr>
        <p:xfrm>
          <a:off x="239486" y="2281602"/>
          <a:ext cx="5734596" cy="3431555"/>
        </p:xfrm>
        <a:graphic>
          <a:graphicData uri="http://schemas.openxmlformats.org/drawingml/2006/table">
            <a:tbl>
              <a:tblPr firstRow="1" firstCol="1" bandRow="1"/>
              <a:tblGrid>
                <a:gridCol w="2355018">
                  <a:extLst>
                    <a:ext uri="{9D8B030D-6E8A-4147-A177-3AD203B41FA5}">
                      <a16:colId xmlns:a16="http://schemas.microsoft.com/office/drawing/2014/main" val="3963083349"/>
                    </a:ext>
                  </a:extLst>
                </a:gridCol>
                <a:gridCol w="705266">
                  <a:extLst>
                    <a:ext uri="{9D8B030D-6E8A-4147-A177-3AD203B41FA5}">
                      <a16:colId xmlns:a16="http://schemas.microsoft.com/office/drawing/2014/main" val="3643923109"/>
                    </a:ext>
                  </a:extLst>
                </a:gridCol>
                <a:gridCol w="705266">
                  <a:extLst>
                    <a:ext uri="{9D8B030D-6E8A-4147-A177-3AD203B41FA5}">
                      <a16:colId xmlns:a16="http://schemas.microsoft.com/office/drawing/2014/main" val="932996024"/>
                    </a:ext>
                  </a:extLst>
                </a:gridCol>
                <a:gridCol w="577036">
                  <a:extLst>
                    <a:ext uri="{9D8B030D-6E8A-4147-A177-3AD203B41FA5}">
                      <a16:colId xmlns:a16="http://schemas.microsoft.com/office/drawing/2014/main" val="2908527294"/>
                    </a:ext>
                  </a:extLst>
                </a:gridCol>
                <a:gridCol w="692651">
                  <a:extLst>
                    <a:ext uri="{9D8B030D-6E8A-4147-A177-3AD203B41FA5}">
                      <a16:colId xmlns:a16="http://schemas.microsoft.com/office/drawing/2014/main" val="2909952180"/>
                    </a:ext>
                  </a:extLst>
                </a:gridCol>
                <a:gridCol w="699359">
                  <a:extLst>
                    <a:ext uri="{9D8B030D-6E8A-4147-A177-3AD203B41FA5}">
                      <a16:colId xmlns:a16="http://schemas.microsoft.com/office/drawing/2014/main" val="3252722009"/>
                    </a:ext>
                  </a:extLst>
                </a:gridCol>
              </a:tblGrid>
              <a:tr h="635500">
                <a:tc>
                  <a: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Blueberry Care </a:t>
                      </a: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Timetable-</a:t>
                      </a:r>
                      <a:r>
                        <a:rPr lang="en-US" sz="11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soil preparation in prior year—</a:t>
                      </a:r>
                      <a:r>
                        <a:rPr lang="en-US" sz="11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general recommendations</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Year 1-planting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Year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Year 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Year 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Ongoing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503856866"/>
                  </a:ext>
                </a:extLst>
              </a:tr>
              <a:tr h="247930">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Mulch Doug-fir sawdust/chips/shaving/needles</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 “</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334480"/>
                  </a:ext>
                </a:extLst>
              </a:tr>
              <a:tr h="126499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Fertilizer Oz/</a:t>
                      </a:r>
                      <a:r>
                        <a:rPr lang="en-US" sz="11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Nitrogen</a:t>
                      </a:r>
                      <a:r>
                        <a:rPr lang="en-US" sz="1100" dirty="0">
                          <a:effectLst/>
                          <a:latin typeface="Calibri" panose="020F0502020204030204" pitchFamily="34" charset="0"/>
                          <a:ea typeface="Calibri" panose="020F0502020204030204" pitchFamily="34" charset="0"/>
                          <a:cs typeface="Times New Roman" panose="02020603050405020304" pitchFamily="18" charset="0"/>
                        </a:rPr>
                        <a:t>/bush/year</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(See Growing Blueberries in Your Home Garden Nutrient Management p.13-17 for </a:t>
                      </a:r>
                      <a:r>
                        <a:rPr lang="en-US" sz="11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Northern Highbush and hybrid cultivars</a:t>
                      </a:r>
                      <a:r>
                        <a:rPr lang="en-US" sz="11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.4-.6 oz </a:t>
                      </a:r>
                    </a:p>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.6 -.7 oz </a:t>
                      </a:r>
                    </a:p>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.7-.9 oz N</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.8 -1 oz. N</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Yrs. 5-8+</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Phase increase up to 1.5-2.1 oz</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863688"/>
                  </a:ext>
                </a:extLst>
              </a:tr>
              <a:tr h="507340">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Water inches/week-</a:t>
                      </a:r>
                      <a:r>
                        <a:rPr lang="en-US" sz="11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to moisten root zone</a:t>
                      </a:r>
                      <a:r>
                        <a:rPr lang="en-US" sz="1100" dirty="0">
                          <a:effectLst/>
                          <a:latin typeface="Calibri" panose="020F0502020204030204" pitchFamily="34" charset="0"/>
                          <a:ea typeface="Calibri" panose="020F0502020204030204" pitchFamily="34" charset="0"/>
                          <a:cs typeface="Times New Roman" panose="02020603050405020304" pitchFamily="18" charset="0"/>
                        </a:rPr>
                        <a:t> (Rain/Irrigation) </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1.5”-3”</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1.5”-3”</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1.5”-3”</a:t>
                      </a:r>
                      <a:endPar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1.5”-3”</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0926"/>
                  </a:ext>
                </a:extLst>
              </a:tr>
              <a:tr h="247930">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Fruiting Buds</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Remove</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Remove </a:t>
                      </a:r>
                      <a:b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half</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Leave</a:t>
                      </a: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Leave</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Leave</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819850"/>
                  </a:ext>
                </a:extLst>
              </a:tr>
              <a:tr h="247930">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Prune</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Yes</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Yes</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Yes</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Yes</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Yes</a:t>
                      </a:r>
                    </a:p>
                  </a:txBody>
                  <a:tcPr marL="66848" marR="66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8163591"/>
                  </a:ext>
                </a:extLst>
              </a:tr>
            </a:tbl>
          </a:graphicData>
        </a:graphic>
      </p:graphicFrame>
      <p:pic>
        <p:nvPicPr>
          <p:cNvPr id="9" name="Content Placeholder 8" descr="A close up of a flower garden&#10;&#10;Description automatically generated">
            <a:extLst>
              <a:ext uri="{FF2B5EF4-FFF2-40B4-BE49-F238E27FC236}">
                <a16:creationId xmlns:a16="http://schemas.microsoft.com/office/drawing/2014/main" id="{F070B378-EDD0-423E-BF9B-662406BB51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7922" y="2281602"/>
            <a:ext cx="4788384" cy="3151626"/>
          </a:xfrm>
        </p:spPr>
      </p:pic>
    </p:spTree>
    <p:extLst>
      <p:ext uri="{BB962C8B-B14F-4D97-AF65-F5344CB8AC3E}">
        <p14:creationId xmlns:p14="http://schemas.microsoft.com/office/powerpoint/2010/main" val="77278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BED010-6A44-9F9A-F78F-2BC8EDAC8C2E}"/>
              </a:ext>
            </a:extLst>
          </p:cNvPr>
          <p:cNvPicPr>
            <a:picLocks noChangeAspect="1"/>
          </p:cNvPicPr>
          <p:nvPr/>
        </p:nvPicPr>
        <p:blipFill>
          <a:blip r:embed="rId2"/>
          <a:stretch>
            <a:fillRect/>
          </a:stretch>
        </p:blipFill>
        <p:spPr>
          <a:xfrm>
            <a:off x="2950723" y="385429"/>
            <a:ext cx="5936466" cy="2358307"/>
          </a:xfrm>
          <a:prstGeom prst="rect">
            <a:avLst/>
          </a:prstGeom>
          <a:ln w="38100">
            <a:solidFill>
              <a:schemeClr val="accent1"/>
            </a:solidFill>
          </a:ln>
        </p:spPr>
      </p:pic>
      <p:sp>
        <p:nvSpPr>
          <p:cNvPr id="7" name="Content Placeholder 6">
            <a:extLst>
              <a:ext uri="{FF2B5EF4-FFF2-40B4-BE49-F238E27FC236}">
                <a16:creationId xmlns:a16="http://schemas.microsoft.com/office/drawing/2014/main" id="{583F1ED9-E3B6-6365-9E30-AE137D0C2766}"/>
              </a:ext>
            </a:extLst>
          </p:cNvPr>
          <p:cNvSpPr>
            <a:spLocks noGrp="1"/>
          </p:cNvSpPr>
          <p:nvPr>
            <p:ph idx="4294967295"/>
          </p:nvPr>
        </p:nvSpPr>
        <p:spPr>
          <a:xfrm>
            <a:off x="2950723" y="2743736"/>
            <a:ext cx="6037634" cy="3125251"/>
          </a:xfrm>
        </p:spPr>
        <p:txBody>
          <a:bodyPr>
            <a:normAutofit/>
          </a:bodyPr>
          <a:lstStyle/>
          <a:p>
            <a:pPr marL="0" indent="0">
              <a:buNone/>
            </a:pPr>
            <a:r>
              <a:rPr lang="en-US" sz="1200" dirty="0"/>
              <a:t>Photo: Lynn Ketchum</a:t>
            </a:r>
          </a:p>
          <a:p>
            <a:pPr marL="0" indent="0">
              <a:buNone/>
            </a:pPr>
            <a:r>
              <a:rPr lang="en-US" sz="2200" b="1" dirty="0"/>
              <a:t>OSU Extension Master Gardener Volunteers:</a:t>
            </a:r>
          </a:p>
          <a:p>
            <a:pPr>
              <a:buFont typeface="Arial" panose="020B0604020202020204" pitchFamily="34" charset="0"/>
              <a:buChar char="•"/>
            </a:pPr>
            <a:r>
              <a:rPr lang="en-US" sz="2800" dirty="0"/>
              <a:t>Lisa Barnhart</a:t>
            </a:r>
          </a:p>
          <a:p>
            <a:pPr>
              <a:buFont typeface="Arial" panose="020B0604020202020204" pitchFamily="34" charset="0"/>
              <a:buChar char="•"/>
            </a:pPr>
            <a:r>
              <a:rPr lang="en-US" sz="2800" dirty="0"/>
              <a:t>Helen Dorbolo</a:t>
            </a:r>
          </a:p>
          <a:p>
            <a:pPr>
              <a:buFont typeface="Arial" panose="020B0604020202020204" pitchFamily="34" charset="0"/>
              <a:buChar char="•"/>
            </a:pPr>
            <a:r>
              <a:rPr lang="en-US" sz="2800" dirty="0"/>
              <a:t>Stephanie Engle </a:t>
            </a:r>
          </a:p>
          <a:p>
            <a:pPr>
              <a:buFont typeface="Arial" panose="020B0604020202020204" pitchFamily="34" charset="0"/>
              <a:buChar char="•"/>
            </a:pPr>
            <a:r>
              <a:rPr lang="en-US" sz="2800" dirty="0"/>
              <a:t>Sue Ryburn </a:t>
            </a:r>
          </a:p>
        </p:txBody>
      </p:sp>
    </p:spTree>
    <p:extLst>
      <p:ext uri="{BB962C8B-B14F-4D97-AF65-F5344CB8AC3E}">
        <p14:creationId xmlns:p14="http://schemas.microsoft.com/office/powerpoint/2010/main" val="4188437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021E0793-1126-4F34-BE99-D06A1092D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9DE433-5306-48EF-B46B-8E6466C19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9">
            <a:extLst>
              <a:ext uri="{FF2B5EF4-FFF2-40B4-BE49-F238E27FC236}">
                <a16:creationId xmlns:a16="http://schemas.microsoft.com/office/drawing/2014/main" id="{7998EAFA-3B27-07DE-F519-E363659A24E8}"/>
              </a:ext>
            </a:extLst>
          </p:cNvPr>
          <p:cNvSpPr>
            <a:spLocks noGrp="1"/>
          </p:cNvSpPr>
          <p:nvPr>
            <p:ph type="title"/>
          </p:nvPr>
        </p:nvSpPr>
        <p:spPr>
          <a:xfrm>
            <a:off x="223520" y="5120640"/>
            <a:ext cx="11328400" cy="822960"/>
          </a:xfrm>
        </p:spPr>
        <p:txBody>
          <a:bodyPr vert="horz" lIns="91440" tIns="45720" rIns="91440" bIns="45720" rtlCol="0" anchor="b">
            <a:normAutofit fontScale="90000"/>
          </a:bodyPr>
          <a:lstStyle/>
          <a:p>
            <a:r>
              <a:rPr lang="en-US" sz="3600" dirty="0">
                <a:solidFill>
                  <a:srgbClr val="FFFFFF"/>
                </a:solidFill>
              </a:rPr>
              <a:t>Other Care Needs - </a:t>
            </a:r>
            <a:r>
              <a:rPr lang="en-US" sz="3600" dirty="0" err="1">
                <a:solidFill>
                  <a:srgbClr val="FFFFFF"/>
                </a:solidFill>
              </a:rPr>
              <a:t>birdnetting</a:t>
            </a:r>
            <a:r>
              <a:rPr lang="en-US" sz="3600" dirty="0">
                <a:solidFill>
                  <a:srgbClr val="FFFFFF"/>
                </a:solidFill>
              </a:rPr>
              <a:t>, weed removal, site away from trees</a:t>
            </a:r>
          </a:p>
        </p:txBody>
      </p:sp>
      <p:pic>
        <p:nvPicPr>
          <p:cNvPr id="4" name="Picture 3" descr="A tree bark on the ground&#10;&#10;AI-generated content may be incorrect.">
            <a:extLst>
              <a:ext uri="{FF2B5EF4-FFF2-40B4-BE49-F238E27FC236}">
                <a16:creationId xmlns:a16="http://schemas.microsoft.com/office/drawing/2014/main" id="{F93D262D-5BDF-2477-C11D-7BF21ECEBD22}"/>
              </a:ext>
            </a:extLst>
          </p:cNvPr>
          <p:cNvPicPr>
            <a:picLocks noChangeAspect="1"/>
          </p:cNvPicPr>
          <p:nvPr/>
        </p:nvPicPr>
        <p:blipFill>
          <a:blip r:embed="rId2">
            <a:extLst>
              <a:ext uri="{28A0092B-C50C-407E-A947-70E740481C1C}">
                <a14:useLocalDpi xmlns:a14="http://schemas.microsoft.com/office/drawing/2010/main" val="0"/>
              </a:ext>
            </a:extLst>
          </a:blip>
          <a:srcRect r="16816" b="-4"/>
          <a:stretch/>
        </p:blipFill>
        <p:spPr>
          <a:xfrm rot="5400000">
            <a:off x="440936" y="833418"/>
            <a:ext cx="3931920" cy="3545243"/>
          </a:xfrm>
          <a:prstGeom prst="rect">
            <a:avLst/>
          </a:prstGeom>
        </p:spPr>
      </p:pic>
      <p:pic>
        <p:nvPicPr>
          <p:cNvPr id="6" name="Picture 5" descr="A fenced in garden with plants and a green net&#10;&#10;AI-generated content may be incorrect.">
            <a:extLst>
              <a:ext uri="{FF2B5EF4-FFF2-40B4-BE49-F238E27FC236}">
                <a16:creationId xmlns:a16="http://schemas.microsoft.com/office/drawing/2014/main" id="{5D7E88F5-16BF-12F0-68DE-E8C434E4C7CD}"/>
              </a:ext>
            </a:extLst>
          </p:cNvPr>
          <p:cNvPicPr>
            <a:picLocks noChangeAspect="1"/>
          </p:cNvPicPr>
          <p:nvPr/>
        </p:nvPicPr>
        <p:blipFill>
          <a:blip r:embed="rId3">
            <a:extLst>
              <a:ext uri="{28A0092B-C50C-407E-A947-70E740481C1C}">
                <a14:useLocalDpi xmlns:a14="http://schemas.microsoft.com/office/drawing/2010/main" val="0"/>
              </a:ext>
            </a:extLst>
          </a:blip>
          <a:srcRect r="16349" b="-1"/>
          <a:stretch/>
        </p:blipFill>
        <p:spPr>
          <a:xfrm rot="5400000">
            <a:off x="4137092" y="843374"/>
            <a:ext cx="3931920" cy="3525332"/>
          </a:xfrm>
          <a:prstGeom prst="rect">
            <a:avLst/>
          </a:prstGeom>
        </p:spPr>
      </p:pic>
      <p:pic>
        <p:nvPicPr>
          <p:cNvPr id="7" name="Picture 6">
            <a:extLst>
              <a:ext uri="{FF2B5EF4-FFF2-40B4-BE49-F238E27FC236}">
                <a16:creationId xmlns:a16="http://schemas.microsoft.com/office/drawing/2014/main" id="{8EBC394D-407E-D3EB-DE1F-930459DD139A}"/>
              </a:ext>
            </a:extLst>
          </p:cNvPr>
          <p:cNvPicPr>
            <a:picLocks noChangeAspect="1"/>
          </p:cNvPicPr>
          <p:nvPr/>
        </p:nvPicPr>
        <p:blipFill>
          <a:blip r:embed="rId4"/>
          <a:srcRect l="21010" r="11743" b="-3"/>
          <a:stretch/>
        </p:blipFill>
        <p:spPr>
          <a:xfrm>
            <a:off x="8026588" y="640081"/>
            <a:ext cx="3525332" cy="3931920"/>
          </a:xfrm>
          <a:prstGeom prst="rect">
            <a:avLst/>
          </a:prstGeom>
        </p:spPr>
      </p:pic>
      <p:sp>
        <p:nvSpPr>
          <p:cNvPr id="22" name="Rectangle 21">
            <a:extLst>
              <a:ext uri="{FF2B5EF4-FFF2-40B4-BE49-F238E27FC236}">
                <a16:creationId xmlns:a16="http://schemas.microsoft.com/office/drawing/2014/main" id="{93EFD60D-D88D-4EF7-B4ED-BEF94A0B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681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83029D1-9F71-4ED0-931E-0EE1971EB78F}"/>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Why  prune  and when to prune blueberries?</a:t>
            </a:r>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7" name="Content Placeholder 2">
            <a:extLst>
              <a:ext uri="{FF2B5EF4-FFF2-40B4-BE49-F238E27FC236}">
                <a16:creationId xmlns:a16="http://schemas.microsoft.com/office/drawing/2014/main" id="{28788E03-F8D5-4B08-856C-1BF036731713}"/>
              </a:ext>
            </a:extLst>
          </p:cNvPr>
          <p:cNvSpPr>
            <a:spLocks noGrp="1"/>
          </p:cNvSpPr>
          <p:nvPr>
            <p:ph idx="1"/>
          </p:nvPr>
        </p:nvSpPr>
        <p:spPr>
          <a:xfrm>
            <a:off x="4742016" y="605896"/>
            <a:ext cx="7251062" cy="5646208"/>
          </a:xfrm>
        </p:spPr>
        <p:txBody>
          <a:bodyPr anchor="ctr">
            <a:normAutofit/>
          </a:bodyPr>
          <a:lstStyle/>
          <a:p>
            <a:pPr marL="0" indent="0">
              <a:buNone/>
            </a:pPr>
            <a:r>
              <a:rPr lang="en-US" sz="1800" dirty="0"/>
              <a:t> Prune established plants </a:t>
            </a:r>
            <a:r>
              <a:rPr lang="en-US" sz="1800" u="sng" dirty="0"/>
              <a:t>annually</a:t>
            </a:r>
            <a:r>
              <a:rPr lang="en-US" sz="1800" dirty="0"/>
              <a:t> late winter/early spring </a:t>
            </a:r>
            <a:r>
              <a:rPr lang="en-US" sz="1800" i="1" dirty="0">
                <a:solidFill>
                  <a:srgbClr val="C00000"/>
                </a:solidFill>
              </a:rPr>
              <a:t>before bud break</a:t>
            </a:r>
            <a:r>
              <a:rPr lang="en-US" sz="1800" i="1" dirty="0">
                <a:solidFill>
                  <a:srgbClr val="FF0000"/>
                </a:solidFill>
              </a:rPr>
              <a:t> </a:t>
            </a:r>
            <a:r>
              <a:rPr lang="en-US" sz="1800" dirty="0"/>
              <a:t>(Jan-early March).  </a:t>
            </a:r>
            <a:r>
              <a:rPr lang="en-US" sz="1800" b="1" i="1" dirty="0">
                <a:solidFill>
                  <a:srgbClr val="C00000"/>
                </a:solidFill>
              </a:rPr>
              <a:t>Don’t prune after bud break and leafing-wait to next yr</a:t>
            </a:r>
            <a:r>
              <a:rPr lang="en-US" sz="1800" b="1" i="1" dirty="0"/>
              <a:t>.</a:t>
            </a:r>
            <a:r>
              <a:rPr lang="en-US" sz="1800" dirty="0"/>
              <a:t>.  </a:t>
            </a:r>
          </a:p>
          <a:p>
            <a:r>
              <a:rPr lang="en-US" sz="1800" dirty="0"/>
              <a:t>Removing some fruit potential, energy is directed to remaining fruit production.</a:t>
            </a:r>
          </a:p>
          <a:p>
            <a:r>
              <a:rPr lang="en-US" sz="1800" dirty="0"/>
              <a:t>Increases yield –bigger and earlier ripening fruit </a:t>
            </a:r>
            <a:br>
              <a:rPr lang="en-US" sz="1800" dirty="0"/>
            </a:br>
            <a:br>
              <a:rPr lang="en-US" sz="1800" dirty="0"/>
            </a:br>
            <a:r>
              <a:rPr lang="en-US" sz="1800" dirty="0"/>
              <a:t>Creates better air flow and sun infiltration-reduces disease </a:t>
            </a:r>
            <a:br>
              <a:rPr lang="en-US" sz="1800" dirty="0"/>
            </a:br>
            <a:br>
              <a:rPr lang="en-US" sz="1800" dirty="0"/>
            </a:br>
            <a:r>
              <a:rPr lang="en-US" sz="1800" b="1" i="1" dirty="0">
                <a:solidFill>
                  <a:srgbClr val="C00000"/>
                </a:solidFill>
              </a:rPr>
              <a:t>Haven’t pruned in many years ? </a:t>
            </a:r>
            <a:r>
              <a:rPr lang="en-US" sz="1800" dirty="0"/>
              <a:t>…. For tips see Revitalize Blueberries with Renovation --</a:t>
            </a:r>
            <a:r>
              <a:rPr lang="en-US" sz="1400" dirty="0"/>
              <a:t>Michigan State Univ. Ext.  </a:t>
            </a:r>
          </a:p>
          <a:p>
            <a:pPr marL="0" indent="0">
              <a:buNone/>
            </a:pPr>
            <a:r>
              <a:rPr lang="en-US" sz="1400" dirty="0">
                <a:hlinkClick r:id="rId3"/>
              </a:rPr>
              <a:t>https://www.canr.msu.edu/news/revitalize_blueberries_with_renovation</a:t>
            </a:r>
            <a:r>
              <a:rPr lang="en-US" sz="1400" dirty="0"/>
              <a:t> </a:t>
            </a:r>
            <a:br>
              <a:rPr lang="en-US" sz="1800" dirty="0"/>
            </a:br>
            <a:r>
              <a:rPr lang="en-US" sz="1800" dirty="0"/>
              <a:t> </a:t>
            </a:r>
            <a:endParaRPr lang="en-US" sz="1400" dirty="0"/>
          </a:p>
        </p:txBody>
      </p:sp>
    </p:spTree>
    <p:extLst>
      <p:ext uri="{BB962C8B-B14F-4D97-AF65-F5344CB8AC3E}">
        <p14:creationId xmlns:p14="http://schemas.microsoft.com/office/powerpoint/2010/main" val="427658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7" name="Rectangle 7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79" name="Straight Connector 7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3" name="Rectangle 8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EBABA7-DAA1-4A61-848E-18D3992BEB6B}"/>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sz="4800" kern="1200" spc="-50" baseline="0" dirty="0">
                <a:solidFill>
                  <a:schemeClr val="tx1">
                    <a:lumMod val="75000"/>
                    <a:lumOff val="25000"/>
                  </a:schemeClr>
                </a:solidFill>
                <a:latin typeface="+mj-lt"/>
                <a:ea typeface="+mj-ea"/>
                <a:cs typeface="+mj-cs"/>
              </a:rPr>
              <a:t>Flowering buds vs. vegetative buds</a:t>
            </a:r>
          </a:p>
        </p:txBody>
      </p:sp>
      <p:pic>
        <p:nvPicPr>
          <p:cNvPr id="6" name="Content Placeholder 5" descr="A picture containing outdoor, sitting, tree, woman&#10;&#10;Description automatically generated">
            <a:extLst>
              <a:ext uri="{FF2B5EF4-FFF2-40B4-BE49-F238E27FC236}">
                <a16:creationId xmlns:a16="http://schemas.microsoft.com/office/drawing/2014/main" id="{721A7240-9A3B-42F1-8F2E-3339731718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624" r="14309" b="-2"/>
          <a:stretch/>
        </p:blipFill>
        <p:spPr>
          <a:xfrm>
            <a:off x="20" y="-12128"/>
            <a:ext cx="4654276" cy="6870127"/>
          </a:xfrm>
          <a:prstGeom prst="rect">
            <a:avLst/>
          </a:prstGeom>
        </p:spPr>
      </p:pic>
      <p:cxnSp>
        <p:nvCxnSpPr>
          <p:cNvPr id="85" name="Straight Connector 8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955A20D-1F99-4C5A-B8AD-9A4AF1A363C7}"/>
              </a:ext>
            </a:extLst>
          </p:cNvPr>
          <p:cNvSpPr>
            <a:spLocks noGrp="1"/>
          </p:cNvSpPr>
          <p:nvPr>
            <p:ph type="body" sz="half" idx="2"/>
          </p:nvPr>
        </p:nvSpPr>
        <p:spPr>
          <a:xfrm>
            <a:off x="5181601" y="2198914"/>
            <a:ext cx="6368142" cy="3670180"/>
          </a:xfrm>
        </p:spPr>
        <p:txBody>
          <a:bodyPr vert="horz" lIns="0" tIns="45720" rIns="0" bIns="45720" rtlCol="0">
            <a:normAutofit fontScale="70000" lnSpcReduction="20000"/>
          </a:bodyPr>
          <a:lstStyle/>
          <a:p>
            <a:pPr marL="285750" indent="-285750">
              <a:buFont typeface="Calibri" panose="020F0502020204030204" pitchFamily="34" charset="0"/>
              <a:buChar char="•"/>
            </a:pPr>
            <a:endParaRPr lang="en-US" dirty="0">
              <a:solidFill>
                <a:schemeClr val="tx1">
                  <a:lumMod val="75000"/>
                  <a:lumOff val="25000"/>
                </a:schemeClr>
              </a:solidFill>
            </a:endParaRPr>
          </a:p>
          <a:p>
            <a:pPr marL="285750" indent="-285750">
              <a:buFont typeface="Calibri" panose="020F0502020204030204" pitchFamily="34" charset="0"/>
              <a:buChar char="•"/>
            </a:pPr>
            <a:r>
              <a:rPr lang="en-US" b="1" i="1" dirty="0">
                <a:solidFill>
                  <a:schemeClr val="tx1">
                    <a:lumMod val="75000"/>
                    <a:lumOff val="25000"/>
                  </a:schemeClr>
                </a:solidFill>
              </a:rPr>
              <a:t>Samples of stems, flowering buds and vegetative buds. </a:t>
            </a:r>
          </a:p>
          <a:p>
            <a:pPr marL="285750" indent="-285750">
              <a:buFont typeface="Calibri" panose="020F0502020204030204" pitchFamily="34" charset="0"/>
              <a:buChar char="•"/>
            </a:pPr>
            <a:r>
              <a:rPr lang="en-US" dirty="0">
                <a:solidFill>
                  <a:schemeClr val="tx1">
                    <a:lumMod val="75000"/>
                    <a:lumOff val="25000"/>
                  </a:schemeClr>
                </a:solidFill>
              </a:rPr>
              <a:t>A shoot at beginning of bud burst. Note the large, plump flower buds located at the ends of last year’s growth. Smaller leaf buds, located below the flower buds, are also growing and are at green tip. </a:t>
            </a:r>
          </a:p>
          <a:p>
            <a:pPr marL="285750" indent="-285750">
              <a:buFont typeface="Calibri" panose="020F0502020204030204" pitchFamily="34" charset="0"/>
              <a:buChar char="•"/>
            </a:pPr>
            <a:r>
              <a:rPr lang="en-US" dirty="0">
                <a:solidFill>
                  <a:schemeClr val="tx1">
                    <a:lumMod val="75000"/>
                    <a:lumOff val="25000"/>
                  </a:schemeClr>
                </a:solidFill>
              </a:rPr>
              <a:t>The uppermost buds began growth first and are more developed. </a:t>
            </a:r>
          </a:p>
          <a:p>
            <a:pPr marL="285750" indent="-285750">
              <a:buFont typeface="Calibri" panose="020F0502020204030204" pitchFamily="34" charset="0"/>
              <a:buChar char="•"/>
            </a:pPr>
            <a:r>
              <a:rPr lang="en-US" dirty="0">
                <a:solidFill>
                  <a:schemeClr val="tx1">
                    <a:lumMod val="75000"/>
                    <a:lumOff val="25000"/>
                  </a:schemeClr>
                </a:solidFill>
              </a:rPr>
              <a:t>Notice how each of the lower buds is less developed than the bud above it. </a:t>
            </a:r>
          </a:p>
          <a:p>
            <a:pPr marL="285750" indent="-285750">
              <a:buFont typeface="Calibri" panose="020F0502020204030204" pitchFamily="34" charset="0"/>
              <a:buChar char="•"/>
            </a:pPr>
            <a:r>
              <a:rPr lang="en-US" dirty="0">
                <a:solidFill>
                  <a:schemeClr val="tx1">
                    <a:lumMod val="75000"/>
                    <a:lumOff val="25000"/>
                  </a:schemeClr>
                </a:solidFill>
              </a:rPr>
              <a:t>Two types of buds: flower buds and vegetative buds. The flower buds have only flowers in them that develop into fruit and the vegetative buds will only form leaves and shoots. </a:t>
            </a:r>
          </a:p>
          <a:p>
            <a:pPr marL="285750" indent="-285750">
              <a:buFont typeface="Calibri" panose="020F0502020204030204" pitchFamily="34" charset="0"/>
              <a:buChar char="•"/>
            </a:pPr>
            <a:r>
              <a:rPr lang="en-US" dirty="0">
                <a:solidFill>
                  <a:schemeClr val="tx1">
                    <a:lumMod val="75000"/>
                    <a:lumOff val="25000"/>
                  </a:schemeClr>
                </a:solidFill>
              </a:rPr>
              <a:t>Flower buds are big, plump and easy to see, usually at and near shoot tips. </a:t>
            </a:r>
          </a:p>
          <a:p>
            <a:pPr marL="285750" indent="-285750">
              <a:buFont typeface="Calibri" panose="020F0502020204030204" pitchFamily="34" charset="0"/>
              <a:buChar char="•"/>
            </a:pPr>
            <a:r>
              <a:rPr lang="en-US" dirty="0">
                <a:solidFill>
                  <a:schemeClr val="tx1">
                    <a:lumMod val="75000"/>
                    <a:lumOff val="25000"/>
                  </a:schemeClr>
                </a:solidFill>
              </a:rPr>
              <a:t>Vegetative buds are small, pointed, located further down the shoot. </a:t>
            </a:r>
          </a:p>
          <a:p>
            <a:pPr marL="285750" indent="-285750">
              <a:buFont typeface="Calibri" panose="020F0502020204030204" pitchFamily="34" charset="0"/>
              <a:buChar char="•"/>
            </a:pPr>
            <a:r>
              <a:rPr lang="en-US" dirty="0">
                <a:solidFill>
                  <a:schemeClr val="tx1">
                    <a:lumMod val="75000"/>
                    <a:lumOff val="25000"/>
                  </a:schemeClr>
                </a:solidFill>
              </a:rPr>
              <a:t>Blueberry bush </a:t>
            </a:r>
            <a:r>
              <a:rPr lang="en-US" i="1" u="sng" dirty="0">
                <a:solidFill>
                  <a:schemeClr val="tx1">
                    <a:lumMod val="75000"/>
                    <a:lumOff val="25000"/>
                  </a:schemeClr>
                </a:solidFill>
              </a:rPr>
              <a:t>only has flowering buds </a:t>
            </a:r>
            <a:r>
              <a:rPr lang="en-US" dirty="0">
                <a:solidFill>
                  <a:schemeClr val="tx1">
                    <a:lumMod val="75000"/>
                    <a:lumOff val="25000"/>
                  </a:schemeClr>
                </a:solidFill>
              </a:rPr>
              <a:t>on last year’s growth. </a:t>
            </a:r>
          </a:p>
          <a:p>
            <a:pPr marL="285750" indent="-285750">
              <a:buFont typeface="Calibri" panose="020F0502020204030204" pitchFamily="34" charset="0"/>
              <a:buChar char="•"/>
            </a:pPr>
            <a:endParaRPr lang="en-US" dirty="0">
              <a:solidFill>
                <a:schemeClr val="tx1">
                  <a:lumMod val="75000"/>
                  <a:lumOff val="25000"/>
                </a:schemeClr>
              </a:solidFill>
            </a:endParaRPr>
          </a:p>
          <a:p>
            <a:r>
              <a:rPr lang="en-US" dirty="0">
                <a:solidFill>
                  <a:schemeClr val="tx1">
                    <a:lumMod val="75000"/>
                    <a:lumOff val="25000"/>
                  </a:schemeClr>
                </a:solidFill>
              </a:rPr>
              <a:t>(Photo by Mark Longstroth, Michigan State Univ. Extension)</a:t>
            </a:r>
          </a:p>
          <a:p>
            <a:pPr marL="285750" indent="-285750">
              <a:buFont typeface="Calibri" panose="020F0502020204030204" pitchFamily="34" charset="0"/>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3713923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03999-87AE-4605-B47D-EA3CDA408A2E}"/>
              </a:ext>
            </a:extLst>
          </p:cNvPr>
          <p:cNvSpPr>
            <a:spLocks noGrp="1"/>
          </p:cNvSpPr>
          <p:nvPr>
            <p:ph idx="4294967295"/>
          </p:nvPr>
        </p:nvSpPr>
        <p:spPr>
          <a:xfrm>
            <a:off x="4309110" y="605789"/>
            <a:ext cx="7406640" cy="5987099"/>
          </a:xfrm>
        </p:spPr>
        <p:txBody>
          <a:bodyPr/>
          <a:lstStyle/>
          <a:p>
            <a:endParaRPr lang="en-US" b="1" i="1" dirty="0">
              <a:solidFill>
                <a:srgbClr val="C00000"/>
              </a:solidFill>
              <a:hlinkClick r:id="rId2">
                <a:extLst>
                  <a:ext uri="{A12FA001-AC4F-418D-AE19-62706E023703}">
                    <ahyp:hlinkClr xmlns:ahyp="http://schemas.microsoft.com/office/drawing/2018/hyperlinkcolor" val="tx"/>
                  </a:ext>
                </a:extLst>
              </a:hlinkClick>
            </a:endParaRPr>
          </a:p>
          <a:p>
            <a:pPr>
              <a:buFont typeface="Wingdings" panose="05000000000000000000" pitchFamily="2" charset="2"/>
              <a:buChar char="Ø"/>
            </a:pPr>
            <a:r>
              <a:rPr lang="en-US" b="1" i="1" dirty="0">
                <a:solidFill>
                  <a:srgbClr val="C00000"/>
                </a:solidFill>
                <a:hlinkClick r:id="rId2">
                  <a:extLst>
                    <a:ext uri="{A12FA001-AC4F-418D-AE19-62706E023703}">
                      <ahyp:hlinkClr xmlns:ahyp="http://schemas.microsoft.com/office/drawing/2018/hyperlinkcolor" val="tx"/>
                    </a:ext>
                  </a:extLst>
                </a:hlinkClick>
              </a:rPr>
              <a:t>Video - Pruning Blueberry Bushes Univ. of Maine </a:t>
            </a:r>
            <a:r>
              <a:rPr lang="en-US" b="1" i="1" dirty="0">
                <a:solidFill>
                  <a:srgbClr val="C00000"/>
                </a:solidFill>
              </a:rPr>
              <a:t> (6 minutes)</a:t>
            </a:r>
          </a:p>
          <a:p>
            <a:endParaRPr lang="en-US" b="1" dirty="0"/>
          </a:p>
          <a:p>
            <a:r>
              <a:rPr lang="en-US" b="1" dirty="0"/>
              <a:t>Blueberry Growth Stages </a:t>
            </a:r>
            <a:r>
              <a:rPr lang="en-US" sz="1100" dirty="0">
                <a:hlinkClick r:id="rId3"/>
              </a:rPr>
              <a:t>https://www.canr.msu.edu/blueberries/growing_blueberries/growth-stages</a:t>
            </a:r>
            <a:endParaRPr lang="en-US" dirty="0"/>
          </a:p>
          <a:p>
            <a:r>
              <a:rPr lang="en-US" sz="1400" b="1" dirty="0"/>
              <a:t>     Dormant/Tight Bud                        Bud Swell                                           Bud Break/Burst</a:t>
            </a:r>
          </a:p>
        </p:txBody>
      </p:sp>
      <p:sp>
        <p:nvSpPr>
          <p:cNvPr id="2" name="Title 1">
            <a:extLst>
              <a:ext uri="{FF2B5EF4-FFF2-40B4-BE49-F238E27FC236}">
                <a16:creationId xmlns:a16="http://schemas.microsoft.com/office/drawing/2014/main" id="{BEA4D72A-CD48-4965-96B0-A1F90BED0D41}"/>
              </a:ext>
            </a:extLst>
          </p:cNvPr>
          <p:cNvSpPr>
            <a:spLocks noGrp="1"/>
          </p:cNvSpPr>
          <p:nvPr>
            <p:ph type="title" idx="4294967295"/>
          </p:nvPr>
        </p:nvSpPr>
        <p:spPr>
          <a:xfrm>
            <a:off x="702048" y="1072013"/>
            <a:ext cx="3314700" cy="4892040"/>
          </a:xfrm>
          <a:noFill/>
          <a:ln>
            <a:solidFill>
              <a:schemeClr val="tx1"/>
            </a:solidFill>
          </a:ln>
        </p:spPr>
        <p:txBody>
          <a:bodyPr anchor="t">
            <a:normAutofit/>
          </a:bodyPr>
          <a:lstStyle/>
          <a:p>
            <a:br>
              <a:rPr lang="en-US" sz="1500" dirty="0">
                <a:solidFill>
                  <a:schemeClr val="tx1"/>
                </a:solidFill>
              </a:rPr>
            </a:br>
            <a:br>
              <a:rPr lang="en-US" sz="1500" dirty="0">
                <a:solidFill>
                  <a:schemeClr val="tx1"/>
                </a:solidFill>
              </a:rPr>
            </a:br>
            <a:endParaRPr lang="en-US" sz="1500" dirty="0">
              <a:solidFill>
                <a:schemeClr val="tx1"/>
              </a:solidFill>
            </a:endParaRPr>
          </a:p>
        </p:txBody>
      </p:sp>
      <p:pic>
        <p:nvPicPr>
          <p:cNvPr id="7" name="Picture 6" descr="A close up of a hand holding a flower&#10;&#10;Description automatically generated">
            <a:extLst>
              <a:ext uri="{FF2B5EF4-FFF2-40B4-BE49-F238E27FC236}">
                <a16:creationId xmlns:a16="http://schemas.microsoft.com/office/drawing/2014/main" id="{53501794-5DA7-4332-8D27-B683124D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2632" y="3016865"/>
            <a:ext cx="1803883" cy="2947188"/>
          </a:xfrm>
          <a:prstGeom prst="rect">
            <a:avLst/>
          </a:prstGeom>
        </p:spPr>
      </p:pic>
      <p:pic>
        <p:nvPicPr>
          <p:cNvPr id="11" name="Picture 10" descr="A picture containing pink, sitting, vase, table&#10;&#10;Description automatically generated">
            <a:extLst>
              <a:ext uri="{FF2B5EF4-FFF2-40B4-BE49-F238E27FC236}">
                <a16:creationId xmlns:a16="http://schemas.microsoft.com/office/drawing/2014/main" id="{80F72619-4B7D-4CB7-A8B5-7F0763416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326" y="3016866"/>
            <a:ext cx="1919727" cy="2947187"/>
          </a:xfrm>
          <a:prstGeom prst="rect">
            <a:avLst/>
          </a:prstGeom>
        </p:spPr>
      </p:pic>
      <p:pic>
        <p:nvPicPr>
          <p:cNvPr id="12" name="Picture 11">
            <a:extLst>
              <a:ext uri="{FF2B5EF4-FFF2-40B4-BE49-F238E27FC236}">
                <a16:creationId xmlns:a16="http://schemas.microsoft.com/office/drawing/2014/main" id="{6A634817-E3AA-4749-92EC-8108F17957C7}"/>
              </a:ext>
            </a:extLst>
          </p:cNvPr>
          <p:cNvPicPr>
            <a:picLocks noChangeAspect="1"/>
          </p:cNvPicPr>
          <p:nvPr/>
        </p:nvPicPr>
        <p:blipFill>
          <a:blip r:embed="rId6"/>
          <a:stretch>
            <a:fillRect/>
          </a:stretch>
        </p:blipFill>
        <p:spPr>
          <a:xfrm>
            <a:off x="6606415" y="3016865"/>
            <a:ext cx="1919728" cy="2947188"/>
          </a:xfrm>
          <a:prstGeom prst="rect">
            <a:avLst/>
          </a:prstGeom>
        </p:spPr>
      </p:pic>
      <p:pic>
        <p:nvPicPr>
          <p:cNvPr id="13" name="Picture 12" descr="A plant in a forest&#10;&#10;Description automatically generated">
            <a:extLst>
              <a:ext uri="{FF2B5EF4-FFF2-40B4-BE49-F238E27FC236}">
                <a16:creationId xmlns:a16="http://schemas.microsoft.com/office/drawing/2014/main" id="{695AD47F-C6DB-4880-837C-300817EA9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05" y="1315465"/>
            <a:ext cx="3121127" cy="4405136"/>
          </a:xfrm>
          <a:prstGeom prst="rect">
            <a:avLst/>
          </a:prstGeom>
          <a:solidFill>
            <a:schemeClr val="accent1"/>
          </a:solidFill>
          <a:ln>
            <a:noFill/>
          </a:ln>
        </p:spPr>
      </p:pic>
    </p:spTree>
    <p:extLst>
      <p:ext uri="{BB962C8B-B14F-4D97-AF65-F5344CB8AC3E}">
        <p14:creationId xmlns:p14="http://schemas.microsoft.com/office/powerpoint/2010/main" val="1949478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 name="Rectangle 67">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2" name="Rectangle 69">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33" name="Straight Connector 71">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4" name="Rectangle 73">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DF50D5F-24E6-4A5E-8B9A-1D38F8A8C52C}"/>
              </a:ext>
            </a:extLst>
          </p:cNvPr>
          <p:cNvSpPr>
            <a:spLocks noGrp="1"/>
          </p:cNvSpPr>
          <p:nvPr>
            <p:ph type="title"/>
          </p:nvPr>
        </p:nvSpPr>
        <p:spPr>
          <a:xfrm>
            <a:off x="4974771" y="634946"/>
            <a:ext cx="6574972" cy="920023"/>
          </a:xfrm>
        </p:spPr>
        <p:txBody>
          <a:bodyPr vert="horz" lIns="91440" tIns="45720" rIns="91440" bIns="45720" rtlCol="0" anchor="b">
            <a:normAutofit/>
          </a:bodyPr>
          <a:lstStyle/>
          <a:p>
            <a:r>
              <a:rPr lang="en-US" kern="1200" spc="-50" baseline="0" dirty="0">
                <a:solidFill>
                  <a:schemeClr val="tx1">
                    <a:lumMod val="75000"/>
                    <a:lumOff val="25000"/>
                  </a:schemeClr>
                </a:solidFill>
                <a:latin typeface="+mj-lt"/>
                <a:ea typeface="+mj-ea"/>
                <a:cs typeface="+mj-cs"/>
              </a:rPr>
              <a:t>Steps to Prune-recap </a:t>
            </a:r>
          </a:p>
        </p:txBody>
      </p:sp>
      <p:pic>
        <p:nvPicPr>
          <p:cNvPr id="3" name="Content Placeholder 2">
            <a:extLst>
              <a:ext uri="{FF2B5EF4-FFF2-40B4-BE49-F238E27FC236}">
                <a16:creationId xmlns:a16="http://schemas.microsoft.com/office/drawing/2014/main" id="{028140FA-1BAD-40C4-A725-3850977A9BD5}"/>
              </a:ext>
            </a:extLst>
          </p:cNvPr>
          <p:cNvPicPr>
            <a:picLocks noGrp="1" noChangeAspect="1"/>
          </p:cNvPicPr>
          <p:nvPr>
            <p:ph sz="half" idx="2"/>
          </p:nvPr>
        </p:nvPicPr>
        <p:blipFill rotWithShape="1">
          <a:blip r:embed="rId2"/>
          <a:srcRect l="28999" r="28650" b="2"/>
          <a:stretch/>
        </p:blipFill>
        <p:spPr>
          <a:xfrm>
            <a:off x="633999" y="640081"/>
            <a:ext cx="4001315" cy="5314406"/>
          </a:xfrm>
          <a:prstGeom prst="rect">
            <a:avLst/>
          </a:prstGeom>
        </p:spPr>
      </p:pic>
      <p:cxnSp>
        <p:nvCxnSpPr>
          <p:cNvPr id="135" name="Straight Connector 75">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5E30CD87-271E-4A78-9DFB-EBC5616DD35B}"/>
              </a:ext>
            </a:extLst>
          </p:cNvPr>
          <p:cNvSpPr>
            <a:spLocks noGrp="1"/>
          </p:cNvSpPr>
          <p:nvPr>
            <p:ph sz="half" idx="1"/>
          </p:nvPr>
        </p:nvSpPr>
        <p:spPr>
          <a:xfrm>
            <a:off x="4974769" y="2198914"/>
            <a:ext cx="6574973" cy="3670180"/>
          </a:xfrm>
        </p:spPr>
        <p:txBody>
          <a:bodyPr vert="horz" lIns="0" tIns="45720" rIns="0" bIns="45720" rtlCol="0">
            <a:normAutofit lnSpcReduction="10000"/>
          </a:bodyPr>
          <a:lstStyle/>
          <a:p>
            <a:pPr>
              <a:buFont typeface="Calibri" panose="020F0502020204030204" pitchFamily="34" charset="0"/>
              <a:buChar char="•"/>
            </a:pPr>
            <a:r>
              <a:rPr lang="en-US" sz="1300" dirty="0"/>
              <a:t>Assess </a:t>
            </a:r>
          </a:p>
          <a:p>
            <a:pPr>
              <a:buFont typeface="Calibri" panose="020F0502020204030204" pitchFamily="34" charset="0"/>
              <a:buChar char="•"/>
            </a:pPr>
            <a:r>
              <a:rPr lang="en-US" sz="1300" dirty="0"/>
              <a:t>Prune out dead, diseased, dying stems and canes</a:t>
            </a:r>
          </a:p>
          <a:p>
            <a:pPr>
              <a:buFont typeface="Calibri" panose="020F0502020204030204" pitchFamily="34" charset="0"/>
              <a:buChar char="•"/>
            </a:pPr>
            <a:r>
              <a:rPr lang="en-US" sz="1300" dirty="0"/>
              <a:t>Remove some oldest canes—gray bark, thicker stem with fewer flower buds </a:t>
            </a:r>
          </a:p>
          <a:p>
            <a:pPr>
              <a:buFont typeface="Calibri" panose="020F0502020204030204" pitchFamily="34" charset="0"/>
              <a:buChar char="•"/>
            </a:pPr>
            <a:r>
              <a:rPr lang="en-US" sz="1300" dirty="0"/>
              <a:t>Blueberry canes (branches) are most productive when canes are at 3- 6 years</a:t>
            </a:r>
          </a:p>
          <a:p>
            <a:pPr>
              <a:buFont typeface="Calibri" panose="020F0502020204030204" pitchFamily="34" charset="0"/>
              <a:buChar char="•"/>
            </a:pPr>
            <a:r>
              <a:rPr lang="en-US" sz="1300" dirty="0"/>
              <a:t>Goal is to have</a:t>
            </a:r>
            <a:r>
              <a:rPr lang="en-US" sz="1300" b="1" i="1" dirty="0"/>
              <a:t> 6-12 (depending) </a:t>
            </a:r>
            <a:r>
              <a:rPr lang="en-US" sz="1300" dirty="0"/>
              <a:t>remaining canes after pruning </a:t>
            </a:r>
          </a:p>
          <a:p>
            <a:pPr>
              <a:buFont typeface="Calibri" panose="020F0502020204030204" pitchFamily="34" charset="0"/>
              <a:buChar char="•"/>
            </a:pPr>
            <a:r>
              <a:rPr lang="en-US" sz="1300" dirty="0"/>
              <a:t>Retain strong whips for future growth</a:t>
            </a:r>
          </a:p>
          <a:p>
            <a:pPr>
              <a:buFont typeface="Calibri" panose="020F0502020204030204" pitchFamily="34" charset="0"/>
              <a:buChar char="•"/>
            </a:pPr>
            <a:r>
              <a:rPr lang="en-US" sz="1300" dirty="0"/>
              <a:t>Remove canes that are low, touching ground now or will be when fruiting-avoid contamination. </a:t>
            </a:r>
          </a:p>
          <a:p>
            <a:pPr>
              <a:buFont typeface="Calibri" panose="020F0502020204030204" pitchFamily="34" charset="0"/>
              <a:buChar char="•"/>
            </a:pPr>
            <a:r>
              <a:rPr lang="en-US" sz="1300" dirty="0"/>
              <a:t>Remove twiggy stems—they are low producing </a:t>
            </a:r>
          </a:p>
          <a:p>
            <a:pPr>
              <a:buFont typeface="Calibri" panose="020F0502020204030204" pitchFamily="34" charset="0"/>
              <a:buChar char="•"/>
            </a:pPr>
            <a:r>
              <a:rPr lang="en-US" sz="1300" dirty="0"/>
              <a:t>Pruning results in fewer flowering buds, is a balance of new and old canes</a:t>
            </a:r>
          </a:p>
          <a:p>
            <a:pPr>
              <a:buFont typeface="Calibri" panose="020F0502020204030204" pitchFamily="34" charset="0"/>
              <a:buChar char="•"/>
            </a:pPr>
            <a:r>
              <a:rPr lang="en-US" sz="1300" dirty="0"/>
              <a:t>Leave some of the newer canes- vigorous, shiny red stems coming from base for new production</a:t>
            </a:r>
          </a:p>
          <a:p>
            <a:pPr>
              <a:buFont typeface="Calibri" panose="020F0502020204030204" pitchFamily="34" charset="0"/>
              <a:buChar char="•"/>
            </a:pPr>
            <a:r>
              <a:rPr lang="en-US" sz="1300" dirty="0"/>
              <a:t>It is ok to </a:t>
            </a:r>
            <a:r>
              <a:rPr lang="en-US" sz="1300" b="1" i="1" dirty="0">
                <a:solidFill>
                  <a:srgbClr val="C00000"/>
                </a:solidFill>
              </a:rPr>
              <a:t>take more than 10 minutes</a:t>
            </a:r>
            <a:r>
              <a:rPr lang="en-US" sz="1300" dirty="0"/>
              <a:t>, especially if you are learning. </a:t>
            </a:r>
          </a:p>
        </p:txBody>
      </p:sp>
      <p:sp>
        <p:nvSpPr>
          <p:cNvPr id="136" name="Rectangle 77">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7" name="Rectangle 79">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434270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1A6A3-8DF8-4A6E-B024-486CDB8806C7}"/>
              </a:ext>
            </a:extLst>
          </p:cNvPr>
          <p:cNvSpPr>
            <a:spLocks noGrp="1"/>
          </p:cNvSpPr>
          <p:nvPr>
            <p:ph type="title"/>
          </p:nvPr>
        </p:nvSpPr>
        <p:spPr>
          <a:xfrm>
            <a:off x="1231215" y="317634"/>
            <a:ext cx="9597205" cy="1528099"/>
          </a:xfrm>
        </p:spPr>
        <p:txBody>
          <a:bodyPr>
            <a:normAutofit fontScale="90000"/>
          </a:bodyPr>
          <a:lstStyle/>
          <a:p>
            <a:br>
              <a:rPr lang="en-US" dirty="0">
                <a:solidFill>
                  <a:schemeClr val="tx1"/>
                </a:solidFill>
              </a:rPr>
            </a:br>
            <a:br>
              <a:rPr lang="en-US" dirty="0">
                <a:solidFill>
                  <a:schemeClr val="tx1"/>
                </a:solidFill>
              </a:rPr>
            </a:br>
            <a:r>
              <a:rPr lang="en-US" sz="3600" dirty="0">
                <a:solidFill>
                  <a:schemeClr val="tx1"/>
                </a:solidFill>
              </a:rPr>
              <a:t> Wrap up in classroom, on to </a:t>
            </a:r>
            <a:r>
              <a:rPr lang="en-US" sz="4000" dirty="0">
                <a:solidFill>
                  <a:schemeClr val="tx1"/>
                </a:solidFill>
              </a:rPr>
              <a:t>pruning in the garden… </a:t>
            </a:r>
            <a:br>
              <a:rPr lang="en-US" sz="4000" dirty="0">
                <a:solidFill>
                  <a:schemeClr val="tx1"/>
                </a:solidFill>
              </a:rPr>
            </a:br>
            <a:endParaRPr lang="en-US" dirty="0"/>
          </a:p>
        </p:txBody>
      </p:sp>
      <p:sp>
        <p:nvSpPr>
          <p:cNvPr id="6" name="Content Placeholder 5">
            <a:extLst>
              <a:ext uri="{FF2B5EF4-FFF2-40B4-BE49-F238E27FC236}">
                <a16:creationId xmlns:a16="http://schemas.microsoft.com/office/drawing/2014/main" id="{EE773F92-A547-4630-B131-FCC1FD45DC95}"/>
              </a:ext>
            </a:extLst>
          </p:cNvPr>
          <p:cNvSpPr>
            <a:spLocks noGrp="1"/>
          </p:cNvSpPr>
          <p:nvPr>
            <p:ph sz="half" idx="1"/>
          </p:nvPr>
        </p:nvSpPr>
        <p:spPr>
          <a:xfrm>
            <a:off x="567558" y="1845734"/>
            <a:ext cx="5597851" cy="4023360"/>
          </a:xfrm>
        </p:spPr>
        <p:txBody>
          <a:bodyPr vert="horz" lIns="0" tIns="45720" rIns="0" bIns="45720" rtlCol="0" anchor="t">
            <a:normAutofit fontScale="92500" lnSpcReduction="10000"/>
          </a:bodyPr>
          <a:lstStyle/>
          <a:p>
            <a:pPr>
              <a:buFont typeface="Arial" panose="020B0604020202020204" pitchFamily="34" charset="0"/>
              <a:buChar char="•"/>
            </a:pPr>
            <a:r>
              <a:rPr lang="en-US" sz="1800" dirty="0">
                <a:solidFill>
                  <a:schemeClr val="tx1"/>
                </a:solidFill>
              </a:rPr>
              <a:t>   Walk to PCC RC Learning Garden Blueberry bed</a:t>
            </a:r>
          </a:p>
          <a:p>
            <a:pPr>
              <a:buFont typeface="Arial" panose="020B0604020202020204" pitchFamily="34" charset="0"/>
              <a:buChar char="•"/>
            </a:pPr>
            <a:r>
              <a:rPr lang="en-US" sz="1800" dirty="0">
                <a:solidFill>
                  <a:schemeClr val="tx1"/>
                </a:solidFill>
              </a:rPr>
              <a:t>   These Blueberries pruned past four y</a:t>
            </a:r>
            <a:r>
              <a:rPr lang="en-US" sz="1800" dirty="0">
                <a:solidFill>
                  <a:srgbClr val="002060"/>
                </a:solidFill>
              </a:rPr>
              <a:t>ears by MGs </a:t>
            </a:r>
            <a:r>
              <a:rPr lang="en-US" sz="1500" i="1" dirty="0">
                <a:solidFill>
                  <a:srgbClr val="002060"/>
                </a:solidFill>
              </a:rPr>
              <a:t>and this class </a:t>
            </a:r>
            <a:endParaRPr lang="en-US" i="1" dirty="0">
              <a:solidFill>
                <a:srgbClr val="002060"/>
              </a:solidFill>
            </a:endParaRPr>
          </a:p>
          <a:p>
            <a:pPr>
              <a:buFont typeface="Arial" panose="020B0604020202020204" pitchFamily="34" charset="0"/>
              <a:buChar char="•"/>
            </a:pPr>
            <a:r>
              <a:rPr lang="en-US" dirty="0">
                <a:solidFill>
                  <a:schemeClr val="tx1"/>
                </a:solidFill>
                <a:cs typeface="Calibri"/>
              </a:rPr>
              <a:t>   Form four small groups around </a:t>
            </a:r>
            <a:r>
              <a:rPr lang="en-US" sz="1600" dirty="0">
                <a:solidFill>
                  <a:schemeClr val="tx1"/>
                </a:solidFill>
                <a:cs typeface="Calibri"/>
              </a:rPr>
              <a:t>white flags</a:t>
            </a:r>
            <a:r>
              <a:rPr lang="en-US" dirty="0">
                <a:solidFill>
                  <a:schemeClr val="tx1"/>
                </a:solidFill>
                <a:cs typeface="Calibri"/>
              </a:rPr>
              <a:t>  </a:t>
            </a:r>
          </a:p>
          <a:p>
            <a:pPr marL="285750" indent="-285750">
              <a:buFont typeface="Arial" panose="020B0604020202020204" pitchFamily="34" charset="0"/>
              <a:buChar char="•"/>
            </a:pPr>
            <a:r>
              <a:rPr lang="en-US" dirty="0">
                <a:solidFill>
                  <a:schemeClr val="tx1"/>
                </a:solidFill>
              </a:rPr>
              <a:t>Clean and sharpen pruners</a:t>
            </a:r>
          </a:p>
          <a:p>
            <a:pPr marL="285750" indent="-285750">
              <a:buFont typeface="Arial" panose="020B0604020202020204" pitchFamily="34" charset="0"/>
              <a:buChar char="•"/>
            </a:pPr>
            <a:r>
              <a:rPr lang="en-US" dirty="0">
                <a:solidFill>
                  <a:schemeClr val="tx1"/>
                </a:solidFill>
              </a:rPr>
              <a:t>MG Does Pruning Demonstration</a:t>
            </a:r>
            <a:endParaRPr lang="en-US" dirty="0">
              <a:solidFill>
                <a:schemeClr val="tx1"/>
              </a:solidFill>
              <a:cs typeface="Calibri"/>
            </a:endParaRPr>
          </a:p>
          <a:p>
            <a:pPr marL="285750" indent="-285750">
              <a:buFont typeface="Arial" panose="020B0604020202020204" pitchFamily="34" charset="0"/>
              <a:buChar char="•"/>
            </a:pPr>
            <a:r>
              <a:rPr lang="en-US" dirty="0">
                <a:solidFill>
                  <a:schemeClr val="tx1"/>
                </a:solidFill>
              </a:rPr>
              <a:t> Hands On Pruning by group</a:t>
            </a:r>
            <a:endParaRPr lang="en-US" dirty="0">
              <a:solidFill>
                <a:schemeClr val="tx1"/>
              </a:solidFill>
              <a:cs typeface="Calibri"/>
            </a:endParaRPr>
          </a:p>
          <a:p>
            <a:pPr marL="285750" indent="-285750">
              <a:buFont typeface="Arial" panose="020B0604020202020204" pitchFamily="34" charset="0"/>
              <a:buChar char="•"/>
            </a:pPr>
            <a:r>
              <a:rPr lang="en-US" dirty="0">
                <a:solidFill>
                  <a:schemeClr val="tx1"/>
                </a:solidFill>
              </a:rPr>
              <a:t>~ 11:50 AM Clean up stems </a:t>
            </a:r>
          </a:p>
          <a:p>
            <a:pPr marL="285750" indent="-285750">
              <a:buFont typeface="Arial" panose="020B0604020202020204" pitchFamily="34" charset="0"/>
              <a:buChar char="•"/>
            </a:pPr>
            <a:r>
              <a:rPr lang="en-US" dirty="0">
                <a:solidFill>
                  <a:schemeClr val="tx1"/>
                </a:solidFill>
              </a:rPr>
              <a:t>Please complete evaluations</a:t>
            </a:r>
          </a:p>
          <a:p>
            <a:pPr marL="0" indent="0">
              <a:buNone/>
            </a:pPr>
            <a:endParaRPr lang="en-US" dirty="0">
              <a:solidFill>
                <a:schemeClr val="tx1"/>
              </a:solidFill>
              <a:cs typeface="Calibri"/>
            </a:endParaRPr>
          </a:p>
          <a:p>
            <a:pPr>
              <a:buFont typeface="Wingdings" panose="05000000000000000000" pitchFamily="2" charset="2"/>
              <a:buChar char="Ø"/>
            </a:pPr>
            <a:r>
              <a:rPr lang="en-US" dirty="0">
                <a:solidFill>
                  <a:schemeClr val="tx1"/>
                </a:solidFill>
              </a:rPr>
              <a:t> </a:t>
            </a:r>
            <a:r>
              <a:rPr lang="en-US" b="1" i="1" dirty="0">
                <a:solidFill>
                  <a:schemeClr val="accent2"/>
                </a:solidFill>
              </a:rPr>
              <a:t>Want more sustainable gardening information?   </a:t>
            </a:r>
          </a:p>
          <a:p>
            <a:pPr marL="285750" indent="-285750">
              <a:buFont typeface="Arial" panose="020B0604020202020204" pitchFamily="34" charset="0"/>
              <a:buChar char="•"/>
            </a:pPr>
            <a:endParaRPr lang="en-US" dirty="0">
              <a:solidFill>
                <a:schemeClr val="tx1"/>
              </a:solidFill>
            </a:endParaRPr>
          </a:p>
          <a:p>
            <a:pPr marL="0" indent="0">
              <a:buNone/>
            </a:pPr>
            <a:endParaRPr lang="en-US" dirty="0">
              <a:solidFill>
                <a:schemeClr val="tx1"/>
              </a:solidFill>
            </a:endParaRPr>
          </a:p>
          <a:p>
            <a:endParaRPr lang="en-US" dirty="0"/>
          </a:p>
        </p:txBody>
      </p:sp>
      <p:pic>
        <p:nvPicPr>
          <p:cNvPr id="8" name="Content Placeholder 7">
            <a:extLst>
              <a:ext uri="{FF2B5EF4-FFF2-40B4-BE49-F238E27FC236}">
                <a16:creationId xmlns:a16="http://schemas.microsoft.com/office/drawing/2014/main" id="{B600B244-0D29-4459-8B89-E452108280F9}"/>
              </a:ext>
            </a:extLst>
          </p:cNvPr>
          <p:cNvPicPr>
            <a:picLocks noGrp="1" noChangeAspect="1"/>
          </p:cNvPicPr>
          <p:nvPr>
            <p:ph sz="half" idx="2"/>
          </p:nvPr>
        </p:nvPicPr>
        <p:blipFill>
          <a:blip r:embed="rId3"/>
          <a:stretch>
            <a:fillRect/>
          </a:stretch>
        </p:blipFill>
        <p:spPr>
          <a:xfrm>
            <a:off x="6351855" y="2036803"/>
            <a:ext cx="4834495" cy="2386650"/>
          </a:xfrm>
          <a:prstGeom prst="rect">
            <a:avLst/>
          </a:prstGeom>
        </p:spPr>
      </p:pic>
    </p:spTree>
    <p:extLst>
      <p:ext uri="{BB962C8B-B14F-4D97-AF65-F5344CB8AC3E}">
        <p14:creationId xmlns:p14="http://schemas.microsoft.com/office/powerpoint/2010/main" val="1755970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AEBED0-029F-3846-1F58-96B7766DD09F}"/>
            </a:ext>
          </a:extLst>
        </p:cNvPr>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91D6EB03-6E90-0B67-3FF4-597C8672E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F5ACB0-E39A-B012-F396-6EE0F5095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42BB187-C742-7814-D09D-D1B9F4B0B1D4}"/>
              </a:ext>
            </a:extLst>
          </p:cNvPr>
          <p:cNvSpPr>
            <a:spLocks noGrp="1"/>
          </p:cNvSpPr>
          <p:nvPr>
            <p:ph type="title"/>
          </p:nvPr>
        </p:nvSpPr>
        <p:spPr>
          <a:xfrm>
            <a:off x="104932" y="2099544"/>
            <a:ext cx="3881867" cy="1943046"/>
          </a:xfrm>
        </p:spPr>
        <p:txBody>
          <a:bodyPr anchor="ctr">
            <a:normAutofit/>
          </a:bodyPr>
          <a:lstStyle/>
          <a:p>
            <a:pPr algn="ctr"/>
            <a:r>
              <a:rPr lang="en-US" sz="3600" b="1" dirty="0">
                <a:solidFill>
                  <a:srgbClr val="FFFFFF"/>
                </a:solidFill>
              </a:rPr>
              <a:t>Washington County </a:t>
            </a:r>
            <a:br>
              <a:rPr lang="en-US" sz="3600" b="1" dirty="0">
                <a:solidFill>
                  <a:srgbClr val="FFFFFF"/>
                </a:solidFill>
              </a:rPr>
            </a:br>
            <a:r>
              <a:rPr lang="en-US" sz="3600" b="1" dirty="0">
                <a:solidFill>
                  <a:srgbClr val="FFFFFF"/>
                </a:solidFill>
              </a:rPr>
              <a:t>Master Gardener Association</a:t>
            </a:r>
          </a:p>
        </p:txBody>
      </p:sp>
      <p:sp>
        <p:nvSpPr>
          <p:cNvPr id="21" name="Rectangle 20">
            <a:extLst>
              <a:ext uri="{FF2B5EF4-FFF2-40B4-BE49-F238E27FC236}">
                <a16:creationId xmlns:a16="http://schemas.microsoft.com/office/drawing/2014/main" id="{95DF323E-9D86-474C-5D18-14F8A6152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8" name="Picture 7">
            <a:extLst>
              <a:ext uri="{FF2B5EF4-FFF2-40B4-BE49-F238E27FC236}">
                <a16:creationId xmlns:a16="http://schemas.microsoft.com/office/drawing/2014/main" id="{80BA6C29-668E-526C-4D20-768AC56C82F5}"/>
              </a:ext>
            </a:extLst>
          </p:cNvPr>
          <p:cNvPicPr>
            <a:picLocks noChangeAspect="1"/>
          </p:cNvPicPr>
          <p:nvPr/>
        </p:nvPicPr>
        <p:blipFill>
          <a:blip r:embed="rId3"/>
          <a:stretch>
            <a:fillRect/>
          </a:stretch>
        </p:blipFill>
        <p:spPr>
          <a:xfrm>
            <a:off x="564449" y="365561"/>
            <a:ext cx="2770425" cy="1368422"/>
          </a:xfrm>
          <a:prstGeom prst="rect">
            <a:avLst/>
          </a:prstGeom>
        </p:spPr>
      </p:pic>
      <p:sp>
        <p:nvSpPr>
          <p:cNvPr id="10" name="TextBox 9">
            <a:extLst>
              <a:ext uri="{FF2B5EF4-FFF2-40B4-BE49-F238E27FC236}">
                <a16:creationId xmlns:a16="http://schemas.microsoft.com/office/drawing/2014/main" id="{62CEC156-F321-C68C-DFD3-9FC5598B2BE0}"/>
              </a:ext>
            </a:extLst>
          </p:cNvPr>
          <p:cNvSpPr txBox="1"/>
          <p:nvPr/>
        </p:nvSpPr>
        <p:spPr>
          <a:xfrm>
            <a:off x="4256034" y="5845671"/>
            <a:ext cx="7778325" cy="584775"/>
          </a:xfrm>
          <a:prstGeom prst="rect">
            <a:avLst/>
          </a:prstGeom>
          <a:noFill/>
        </p:spPr>
        <p:txBody>
          <a:bodyPr wrap="square">
            <a:spAutoFit/>
          </a:bodyPr>
          <a:lstStyle/>
          <a:p>
            <a:r>
              <a:rPr lang="en-US" sz="3200" dirty="0">
                <a:hlinkClick r:id="rId4">
                  <a:extLst>
                    <a:ext uri="{A12FA001-AC4F-418D-AE19-62706E023703}">
                      <ahyp:hlinkClr xmlns:ahyp="http://schemas.microsoft.com/office/drawing/2018/hyperlinkcolor" val="tx"/>
                    </a:ext>
                  </a:extLst>
                </a:hlinkClick>
              </a:rPr>
              <a:t>www.washingtoncountymastergardeners.org</a:t>
            </a:r>
            <a:r>
              <a:rPr lang="en-US" sz="3200" dirty="0"/>
              <a:t>     </a:t>
            </a:r>
          </a:p>
        </p:txBody>
      </p:sp>
      <p:pic>
        <p:nvPicPr>
          <p:cNvPr id="16" name="Picture 15" descr="A qr code on a white background&#10;&#10;Description automatically generated">
            <a:extLst>
              <a:ext uri="{FF2B5EF4-FFF2-40B4-BE49-F238E27FC236}">
                <a16:creationId xmlns:a16="http://schemas.microsoft.com/office/drawing/2014/main" id="{2D79A201-F234-D8DB-99A1-2B634FDC2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422" y="4356567"/>
            <a:ext cx="1554480" cy="1554480"/>
          </a:xfrm>
          <a:prstGeom prst="rect">
            <a:avLst/>
          </a:prstGeom>
        </p:spPr>
      </p:pic>
      <p:pic>
        <p:nvPicPr>
          <p:cNvPr id="3" name="Picture 2">
            <a:extLst>
              <a:ext uri="{FF2B5EF4-FFF2-40B4-BE49-F238E27FC236}">
                <a16:creationId xmlns:a16="http://schemas.microsoft.com/office/drawing/2014/main" id="{86D8FF07-C421-BEAE-0D93-9854A7080EF5}"/>
              </a:ext>
            </a:extLst>
          </p:cNvPr>
          <p:cNvPicPr>
            <a:picLocks noChangeAspect="1"/>
          </p:cNvPicPr>
          <p:nvPr/>
        </p:nvPicPr>
        <p:blipFill>
          <a:blip r:embed="rId6"/>
          <a:stretch>
            <a:fillRect/>
          </a:stretch>
        </p:blipFill>
        <p:spPr>
          <a:xfrm>
            <a:off x="4216814" y="236119"/>
            <a:ext cx="7742218" cy="5161479"/>
          </a:xfrm>
          <a:prstGeom prst="rect">
            <a:avLst/>
          </a:prstGeom>
        </p:spPr>
      </p:pic>
    </p:spTree>
    <p:extLst>
      <p:ext uri="{BB962C8B-B14F-4D97-AF65-F5344CB8AC3E}">
        <p14:creationId xmlns:p14="http://schemas.microsoft.com/office/powerpoint/2010/main" val="1861876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tratum2 Regular" panose="020B0506030000020004" pitchFamily="34" charset="0"/>
              </a:rPr>
              <a:t>Where you can find us…</a:t>
            </a:r>
          </a:p>
        </p:txBody>
      </p:sp>
      <p:cxnSp>
        <p:nvCxnSpPr>
          <p:cNvPr id="9" name="Straight Connector 8"/>
          <p:cNvCxnSpPr/>
          <p:nvPr/>
        </p:nvCxnSpPr>
        <p:spPr>
          <a:xfrm>
            <a:off x="4045449" y="2253673"/>
            <a:ext cx="36945" cy="3906982"/>
          </a:xfrm>
          <a:prstGeom prst="line">
            <a:avLst/>
          </a:prstGeom>
          <a:ln>
            <a:solidFill>
              <a:srgbClr val="003B5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109606" y="2253673"/>
            <a:ext cx="36945" cy="3906982"/>
          </a:xfrm>
          <a:prstGeom prst="line">
            <a:avLst/>
          </a:prstGeom>
          <a:ln>
            <a:solidFill>
              <a:srgbClr val="003B5C"/>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26802" y="4561078"/>
            <a:ext cx="2196050"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Kievit Offc" panose="020B0504030101020102" pitchFamily="34" charset="0"/>
                <a:ea typeface="Verdana" panose="020B0604030504040204" pitchFamily="34" charset="0"/>
              </a:rPr>
              <a:t>On the web</a:t>
            </a:r>
          </a:p>
        </p:txBody>
      </p:sp>
      <p:sp>
        <p:nvSpPr>
          <p:cNvPr id="14" name="TextBox 13"/>
          <p:cNvSpPr txBox="1"/>
          <p:nvPr/>
        </p:nvSpPr>
        <p:spPr>
          <a:xfrm>
            <a:off x="4784044" y="4561078"/>
            <a:ext cx="2592248" cy="523220"/>
          </a:xfrm>
          <a:prstGeom prst="rect">
            <a:avLst/>
          </a:prstGeom>
          <a:noFill/>
        </p:spPr>
        <p:txBody>
          <a:bodyPr wrap="none" lIns="91440" tIns="45720" rIns="91440" bIns="45720" rtlCol="0" anchor="t">
            <a:spAutoFit/>
          </a:bodyPr>
          <a:lstStyle/>
          <a:p>
            <a:pPr marL="285750" indent="-285750" algn="ctr">
              <a:buFont typeface="Arial" panose="020B0604020202020204" pitchFamily="34" charset="0"/>
              <a:buChar char="•"/>
              <a:defRPr/>
            </a:pPr>
            <a:r>
              <a:rPr lang="en-US" sz="2800" dirty="0">
                <a:latin typeface="Kievit Offc"/>
                <a:ea typeface="Verdana"/>
              </a:rPr>
              <a:t>X </a:t>
            </a:r>
            <a:r>
              <a:rPr lang="en-US" sz="2000" dirty="0">
                <a:latin typeface="Kievit Offc"/>
                <a:ea typeface="Verdana"/>
              </a:rPr>
              <a:t>(formerly Twitter)</a:t>
            </a:r>
            <a:endParaRPr lang="en-US" sz="2000" b="0" i="0" u="none" strike="noStrike" kern="1200" cap="none" spc="0" normalizeH="0" baseline="0" noProof="0" dirty="0">
              <a:ln>
                <a:noFill/>
              </a:ln>
              <a:effectLst/>
              <a:uLnTx/>
              <a:uFillTx/>
              <a:latin typeface="Kievit Offc" panose="020B0504030101020102" pitchFamily="34" charset="0"/>
              <a:ea typeface="Verdana" panose="020B0604030504040204" pitchFamily="34" charset="0"/>
            </a:endParaRPr>
          </a:p>
        </p:txBody>
      </p:sp>
      <p:sp>
        <p:nvSpPr>
          <p:cNvPr id="15" name="TextBox 14"/>
          <p:cNvSpPr txBox="1"/>
          <p:nvPr/>
        </p:nvSpPr>
        <p:spPr>
          <a:xfrm>
            <a:off x="9186108" y="4498848"/>
            <a:ext cx="1873398"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Kievit Offc" panose="020B0504030101020102" pitchFamily="34" charset="0"/>
                <a:ea typeface="Verdana" panose="020B0604030504040204" pitchFamily="34" charset="0"/>
              </a:rPr>
              <a:t>Facebook</a:t>
            </a:r>
            <a:endParaRPr kumimoji="0" lang="en-US" sz="2800" b="0" i="0" u="none" strike="noStrike" kern="1200" cap="none" spc="0" normalizeH="0" baseline="0" noProof="0" dirty="0">
              <a:ln>
                <a:noFill/>
              </a:ln>
              <a:effectLst/>
              <a:uLnTx/>
              <a:uFillTx/>
              <a:latin typeface="Kievit Offc" panose="020B0504030101020102" pitchFamily="34" charset="0"/>
              <a:ea typeface="Verdana" panose="020B060403050404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630" r="16630"/>
          <a:stretch/>
        </p:blipFill>
        <p:spPr>
          <a:xfrm>
            <a:off x="1162373" y="2338369"/>
            <a:ext cx="2160479" cy="2160479"/>
          </a:xfrm>
          <a:prstGeom prst="ellipse">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4957579" y="2272937"/>
            <a:ext cx="2245175" cy="2245175"/>
          </a:xfrm>
          <a:prstGeom prst="ellipse">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2320" y="2272937"/>
            <a:ext cx="2207646" cy="2207646"/>
          </a:xfrm>
          <a:prstGeom prst="ellipse">
            <a:avLst/>
          </a:prstGeom>
        </p:spPr>
      </p:pic>
      <p:sp>
        <p:nvSpPr>
          <p:cNvPr id="5" name="TextBox 4"/>
          <p:cNvSpPr txBox="1"/>
          <p:nvPr/>
        </p:nvSpPr>
        <p:spPr>
          <a:xfrm>
            <a:off x="541237" y="5146529"/>
            <a:ext cx="3274769" cy="369332"/>
          </a:xfrm>
          <a:prstGeom prst="rect">
            <a:avLst/>
          </a:prstGeom>
          <a:noFill/>
        </p:spPr>
        <p:txBody>
          <a:bodyPr wrap="square" rtlCol="0">
            <a:spAutoFit/>
          </a:bodyPr>
          <a:lstStyle/>
          <a:p>
            <a:r>
              <a:rPr lang="en-US" dirty="0"/>
              <a:t>www.metromastergardeners.org</a:t>
            </a:r>
          </a:p>
        </p:txBody>
      </p:sp>
      <p:sp>
        <p:nvSpPr>
          <p:cNvPr id="6" name="TextBox 5"/>
          <p:cNvSpPr txBox="1"/>
          <p:nvPr/>
        </p:nvSpPr>
        <p:spPr>
          <a:xfrm>
            <a:off x="5176925" y="5100362"/>
            <a:ext cx="1929759" cy="461665"/>
          </a:xfrm>
          <a:prstGeom prst="rect">
            <a:avLst/>
          </a:prstGeom>
          <a:noFill/>
        </p:spPr>
        <p:txBody>
          <a:bodyPr wrap="none" rtlCol="0">
            <a:spAutoFit/>
          </a:bodyPr>
          <a:lstStyle/>
          <a:p>
            <a:r>
              <a:rPr lang="en-US" sz="2400" dirty="0"/>
              <a:t>@TheRealDirt</a:t>
            </a:r>
          </a:p>
        </p:txBody>
      </p:sp>
      <p:sp>
        <p:nvSpPr>
          <p:cNvPr id="7" name="TextBox 6"/>
          <p:cNvSpPr txBox="1"/>
          <p:nvPr/>
        </p:nvSpPr>
        <p:spPr>
          <a:xfrm>
            <a:off x="8605437" y="5084298"/>
            <a:ext cx="3428696" cy="461665"/>
          </a:xfrm>
          <a:prstGeom prst="rect">
            <a:avLst/>
          </a:prstGeom>
          <a:noFill/>
        </p:spPr>
        <p:txBody>
          <a:bodyPr wrap="none" rtlCol="0">
            <a:spAutoFit/>
          </a:bodyPr>
          <a:lstStyle/>
          <a:p>
            <a:r>
              <a:rPr lang="en-US" sz="2400" dirty="0"/>
              <a:t>@MetroMasterGardeners</a:t>
            </a:r>
          </a:p>
        </p:txBody>
      </p:sp>
    </p:spTree>
    <p:extLst>
      <p:ext uri="{BB962C8B-B14F-4D97-AF65-F5344CB8AC3E}">
        <p14:creationId xmlns:p14="http://schemas.microsoft.com/office/powerpoint/2010/main" val="502126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1107-82B4-789C-C54E-4DC8B1AC08E1}"/>
              </a:ext>
            </a:extLst>
          </p:cNvPr>
          <p:cNvSpPr>
            <a:spLocks noGrp="1"/>
          </p:cNvSpPr>
          <p:nvPr>
            <p:ph type="title"/>
          </p:nvPr>
        </p:nvSpPr>
        <p:spPr>
          <a:xfrm>
            <a:off x="1097280" y="66909"/>
            <a:ext cx="10058400" cy="1689617"/>
          </a:xfrm>
        </p:spPr>
        <p:txBody>
          <a:bodyPr vert="horz" lIns="91440" tIns="45720" rIns="91440" bIns="45720" rtlCol="0" anchor="b">
            <a:noAutofit/>
          </a:bodyPr>
          <a:lstStyle/>
          <a:p>
            <a:r>
              <a:rPr lang="en-US" sz="4000" b="1" dirty="0"/>
              <a:t>OSU Extension provides information and expertise to help meet local challenges and help every Oregonian thrive.</a:t>
            </a:r>
            <a:endParaRPr lang="en-US" sz="4000" dirty="0"/>
          </a:p>
        </p:txBody>
      </p:sp>
      <p:sp>
        <p:nvSpPr>
          <p:cNvPr id="4" name="TextBox 3">
            <a:extLst>
              <a:ext uri="{FF2B5EF4-FFF2-40B4-BE49-F238E27FC236}">
                <a16:creationId xmlns:a16="http://schemas.microsoft.com/office/drawing/2014/main" id="{F5D544AE-DF05-CE62-4BB9-3596E852924C}"/>
              </a:ext>
            </a:extLst>
          </p:cNvPr>
          <p:cNvSpPr txBox="1"/>
          <p:nvPr/>
        </p:nvSpPr>
        <p:spPr>
          <a:xfrm>
            <a:off x="1097279" y="1845734"/>
            <a:ext cx="6454987" cy="4023360"/>
          </a:xfrm>
          <a:prstGeom prst="rect">
            <a:avLst/>
          </a:prstGeom>
        </p:spPr>
        <p:txBody>
          <a:bodyPr vert="horz" lIns="0" tIns="45720" rIns="0" bIns="45720" rtlCol="0">
            <a:normAutofit/>
          </a:bodyPr>
          <a:lstStyle/>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Open Campus</a:t>
            </a:r>
          </a:p>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4-H Youth Development </a:t>
            </a:r>
          </a:p>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Sustainable agriculture and gardening</a:t>
            </a:r>
          </a:p>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Family and Community Health</a:t>
            </a:r>
          </a:p>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Forestry and Natural Resources</a:t>
            </a:r>
          </a:p>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Aquatic Health</a:t>
            </a:r>
          </a:p>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Small Farms</a:t>
            </a:r>
          </a:p>
          <a:p>
            <a:pPr marL="342900" indent="-3429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Farm to School and School Gardens</a:t>
            </a:r>
          </a:p>
          <a:p>
            <a:pPr>
              <a:lnSpc>
                <a:spcPct val="90000"/>
              </a:lnSpc>
              <a:spcAft>
                <a:spcPts val="600"/>
              </a:spcAft>
              <a:buClr>
                <a:schemeClr val="accent1"/>
              </a:buClr>
            </a:pPr>
            <a:r>
              <a:rPr lang="en-US" sz="1600" dirty="0">
                <a:solidFill>
                  <a:schemeClr val="tx1">
                    <a:lumMod val="75000"/>
                    <a:lumOff val="25000"/>
                  </a:schemeClr>
                </a:solidFill>
                <a:hlinkClick r:id="rId2"/>
              </a:rPr>
              <a:t>https://extension.oregonstate.edu/washington</a:t>
            </a:r>
            <a:r>
              <a:rPr lang="en-US" sz="1600" dirty="0">
                <a:solidFill>
                  <a:schemeClr val="tx1">
                    <a:lumMod val="75000"/>
                    <a:lumOff val="25000"/>
                  </a:schemeClr>
                </a:solidFill>
              </a:rPr>
              <a:t> </a:t>
            </a:r>
          </a:p>
          <a:p>
            <a:pPr>
              <a:lnSpc>
                <a:spcPct val="90000"/>
              </a:lnSpc>
              <a:spcAft>
                <a:spcPts val="600"/>
              </a:spcAft>
              <a:buClr>
                <a:schemeClr val="accent1"/>
              </a:buClr>
            </a:pPr>
            <a:endParaRPr lang="en-US" dirty="0">
              <a:solidFill>
                <a:schemeClr val="tx1">
                  <a:lumMod val="75000"/>
                  <a:lumOff val="25000"/>
                </a:schemeClr>
              </a:solidFill>
            </a:endParaRPr>
          </a:p>
        </p:txBody>
      </p:sp>
      <p:pic>
        <p:nvPicPr>
          <p:cNvPr id="7" name="Picture 6">
            <a:extLst>
              <a:ext uri="{FF2B5EF4-FFF2-40B4-BE49-F238E27FC236}">
                <a16:creationId xmlns:a16="http://schemas.microsoft.com/office/drawing/2014/main" id="{FDECD02B-1809-AFE8-D5AD-14C054C8F7C1}"/>
              </a:ext>
            </a:extLst>
          </p:cNvPr>
          <p:cNvPicPr>
            <a:picLocks noChangeAspect="1"/>
          </p:cNvPicPr>
          <p:nvPr/>
        </p:nvPicPr>
        <p:blipFill>
          <a:blip r:embed="rId3"/>
          <a:stretch>
            <a:fillRect/>
          </a:stretch>
        </p:blipFill>
        <p:spPr>
          <a:xfrm>
            <a:off x="8005622" y="2899237"/>
            <a:ext cx="2416622" cy="1057272"/>
          </a:xfrm>
          <a:prstGeom prst="rect">
            <a:avLst/>
          </a:prstGeom>
        </p:spPr>
      </p:pic>
      <p:pic>
        <p:nvPicPr>
          <p:cNvPr id="3" name="Picture 2">
            <a:extLst>
              <a:ext uri="{FF2B5EF4-FFF2-40B4-BE49-F238E27FC236}">
                <a16:creationId xmlns:a16="http://schemas.microsoft.com/office/drawing/2014/main" id="{1C8F8F79-468B-94C2-35E7-1717A7F06E38}"/>
              </a:ext>
            </a:extLst>
          </p:cNvPr>
          <p:cNvPicPr>
            <a:picLocks noChangeAspect="1"/>
          </p:cNvPicPr>
          <p:nvPr/>
        </p:nvPicPr>
        <p:blipFill>
          <a:blip r:embed="rId4"/>
          <a:stretch>
            <a:fillRect/>
          </a:stretch>
        </p:blipFill>
        <p:spPr>
          <a:xfrm>
            <a:off x="3644379" y="5131588"/>
            <a:ext cx="1530126" cy="1202242"/>
          </a:xfrm>
          <a:prstGeom prst="rect">
            <a:avLst/>
          </a:prstGeom>
        </p:spPr>
      </p:pic>
      <p:pic>
        <p:nvPicPr>
          <p:cNvPr id="6" name="Picture 5">
            <a:extLst>
              <a:ext uri="{FF2B5EF4-FFF2-40B4-BE49-F238E27FC236}">
                <a16:creationId xmlns:a16="http://schemas.microsoft.com/office/drawing/2014/main" id="{09ABDA0D-5571-8DD3-F3C2-59C457B4806D}"/>
              </a:ext>
            </a:extLst>
          </p:cNvPr>
          <p:cNvPicPr>
            <a:picLocks noChangeAspect="1"/>
          </p:cNvPicPr>
          <p:nvPr/>
        </p:nvPicPr>
        <p:blipFill>
          <a:blip r:embed="rId5"/>
          <a:stretch>
            <a:fillRect/>
          </a:stretch>
        </p:blipFill>
        <p:spPr>
          <a:xfrm>
            <a:off x="5311968" y="5135051"/>
            <a:ext cx="1530126" cy="1202242"/>
          </a:xfrm>
          <a:prstGeom prst="rect">
            <a:avLst/>
          </a:prstGeom>
        </p:spPr>
      </p:pic>
      <p:pic>
        <p:nvPicPr>
          <p:cNvPr id="8" name="Picture 7">
            <a:extLst>
              <a:ext uri="{FF2B5EF4-FFF2-40B4-BE49-F238E27FC236}">
                <a16:creationId xmlns:a16="http://schemas.microsoft.com/office/drawing/2014/main" id="{00915715-E064-EF9A-A6ED-BAF4DD0256EE}"/>
              </a:ext>
            </a:extLst>
          </p:cNvPr>
          <p:cNvPicPr>
            <a:picLocks noChangeAspect="1"/>
          </p:cNvPicPr>
          <p:nvPr/>
        </p:nvPicPr>
        <p:blipFill>
          <a:blip r:embed="rId6"/>
          <a:stretch>
            <a:fillRect/>
          </a:stretch>
        </p:blipFill>
        <p:spPr>
          <a:xfrm>
            <a:off x="437163" y="5135051"/>
            <a:ext cx="1530125" cy="1202241"/>
          </a:xfrm>
          <a:prstGeom prst="rect">
            <a:avLst/>
          </a:prstGeom>
        </p:spPr>
      </p:pic>
      <p:pic>
        <p:nvPicPr>
          <p:cNvPr id="9" name="Picture 8">
            <a:extLst>
              <a:ext uri="{FF2B5EF4-FFF2-40B4-BE49-F238E27FC236}">
                <a16:creationId xmlns:a16="http://schemas.microsoft.com/office/drawing/2014/main" id="{990F721D-3BB0-677B-DA99-75F3D13386D6}"/>
              </a:ext>
            </a:extLst>
          </p:cNvPr>
          <p:cNvPicPr>
            <a:picLocks noChangeAspect="1"/>
          </p:cNvPicPr>
          <p:nvPr/>
        </p:nvPicPr>
        <p:blipFill>
          <a:blip r:embed="rId7"/>
          <a:stretch>
            <a:fillRect/>
          </a:stretch>
        </p:blipFill>
        <p:spPr>
          <a:xfrm>
            <a:off x="1967715" y="5116875"/>
            <a:ext cx="1554986" cy="1221774"/>
          </a:xfrm>
          <a:prstGeom prst="rect">
            <a:avLst/>
          </a:prstGeom>
        </p:spPr>
      </p:pic>
      <p:pic>
        <p:nvPicPr>
          <p:cNvPr id="10" name="Picture 9">
            <a:extLst>
              <a:ext uri="{FF2B5EF4-FFF2-40B4-BE49-F238E27FC236}">
                <a16:creationId xmlns:a16="http://schemas.microsoft.com/office/drawing/2014/main" id="{CE887ACA-A52B-0CEB-695C-23DAFB00C2EE}"/>
              </a:ext>
            </a:extLst>
          </p:cNvPr>
          <p:cNvPicPr>
            <a:picLocks noChangeAspect="1"/>
          </p:cNvPicPr>
          <p:nvPr/>
        </p:nvPicPr>
        <p:blipFill>
          <a:blip r:embed="rId8"/>
          <a:stretch>
            <a:fillRect/>
          </a:stretch>
        </p:blipFill>
        <p:spPr>
          <a:xfrm>
            <a:off x="6998562" y="5182599"/>
            <a:ext cx="1475235" cy="1159113"/>
          </a:xfrm>
          <a:prstGeom prst="rect">
            <a:avLst/>
          </a:prstGeom>
        </p:spPr>
      </p:pic>
      <p:pic>
        <p:nvPicPr>
          <p:cNvPr id="12" name="Picture 11">
            <a:extLst>
              <a:ext uri="{FF2B5EF4-FFF2-40B4-BE49-F238E27FC236}">
                <a16:creationId xmlns:a16="http://schemas.microsoft.com/office/drawing/2014/main" id="{1CFCACF9-7EF9-2B33-78A5-7DCD4A00A71E}"/>
              </a:ext>
            </a:extLst>
          </p:cNvPr>
          <p:cNvPicPr>
            <a:picLocks noChangeAspect="1"/>
          </p:cNvPicPr>
          <p:nvPr/>
        </p:nvPicPr>
        <p:blipFill>
          <a:blip r:embed="rId9"/>
          <a:stretch>
            <a:fillRect/>
          </a:stretch>
        </p:blipFill>
        <p:spPr>
          <a:xfrm>
            <a:off x="8595475" y="5180121"/>
            <a:ext cx="1481543" cy="1164070"/>
          </a:xfrm>
          <a:prstGeom prst="rect">
            <a:avLst/>
          </a:prstGeom>
        </p:spPr>
      </p:pic>
      <p:pic>
        <p:nvPicPr>
          <p:cNvPr id="13" name="Picture 12">
            <a:extLst>
              <a:ext uri="{FF2B5EF4-FFF2-40B4-BE49-F238E27FC236}">
                <a16:creationId xmlns:a16="http://schemas.microsoft.com/office/drawing/2014/main" id="{2E9E307F-5865-EDAC-4EE3-E6BB2763EF85}"/>
              </a:ext>
            </a:extLst>
          </p:cNvPr>
          <p:cNvPicPr>
            <a:picLocks noChangeAspect="1"/>
          </p:cNvPicPr>
          <p:nvPr/>
        </p:nvPicPr>
        <p:blipFill>
          <a:blip r:embed="rId10"/>
          <a:stretch>
            <a:fillRect/>
          </a:stretch>
        </p:blipFill>
        <p:spPr>
          <a:xfrm>
            <a:off x="10198696" y="5211241"/>
            <a:ext cx="1428750" cy="1122589"/>
          </a:xfrm>
          <a:prstGeom prst="rect">
            <a:avLst/>
          </a:prstGeom>
        </p:spPr>
      </p:pic>
    </p:spTree>
    <p:extLst>
      <p:ext uri="{BB962C8B-B14F-4D97-AF65-F5344CB8AC3E}">
        <p14:creationId xmlns:p14="http://schemas.microsoft.com/office/powerpoint/2010/main" val="117664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a:extLst>
              <a:ext uri="{FF2B5EF4-FFF2-40B4-BE49-F238E27FC236}">
                <a16:creationId xmlns:a16="http://schemas.microsoft.com/office/drawing/2014/main" id="{B7D1EB13-0BEF-0545-F1C0-F14B55F5F862}"/>
              </a:ext>
            </a:extLst>
          </p:cNvPr>
          <p:cNvSpPr txBox="1">
            <a:spLocks/>
          </p:cNvSpPr>
          <p:nvPr/>
        </p:nvSpPr>
        <p:spPr>
          <a:xfrm>
            <a:off x="5831236" y="1847088"/>
            <a:ext cx="6028531" cy="473659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base"/>
            <a:endParaRPr lang="en-US" dirty="0"/>
          </a:p>
          <a:p>
            <a:pPr fontAlgn="base"/>
            <a:endParaRPr lang="en-US" dirty="0"/>
          </a:p>
          <a:p>
            <a:pPr fontAlgn="base"/>
            <a:r>
              <a:rPr lang="en-US" dirty="0"/>
              <a:t>Helps Oregonians grow healthy gardens​</a:t>
            </a:r>
          </a:p>
          <a:p>
            <a:pPr fontAlgn="base"/>
            <a:r>
              <a:rPr lang="en-US" dirty="0"/>
              <a:t>Provides </a:t>
            </a:r>
            <a:r>
              <a:rPr lang="en-US" b="1" i="1" dirty="0">
                <a:solidFill>
                  <a:srgbClr val="C00000"/>
                </a:solidFill>
              </a:rPr>
              <a:t>gardening information rooted in science</a:t>
            </a:r>
          </a:p>
          <a:p>
            <a:pPr fontAlgn="base"/>
            <a:r>
              <a:rPr lang="en-US" dirty="0"/>
              <a:t>More than 3,000 trained volunteers provide 200,000 volunteer hours</a:t>
            </a:r>
            <a:r>
              <a:rPr lang="en-US" cap="all" dirty="0"/>
              <a:t> </a:t>
            </a:r>
            <a:r>
              <a:rPr lang="en-US" dirty="0"/>
              <a:t>and</a:t>
            </a:r>
            <a:r>
              <a:rPr lang="en-US" cap="all" dirty="0"/>
              <a:t> 250,000 </a:t>
            </a:r>
            <a:r>
              <a:rPr lang="en-US" dirty="0"/>
              <a:t>contacts annually​</a:t>
            </a:r>
          </a:p>
          <a:p>
            <a:pPr fontAlgn="base"/>
            <a:r>
              <a:rPr lang="en-US" dirty="0"/>
              <a:t>Requires annual volunteer recertification  </a:t>
            </a:r>
          </a:p>
          <a:p>
            <a:r>
              <a:rPr lang="en-US" dirty="0"/>
              <a:t> </a:t>
            </a:r>
            <a:endParaRPr lang="en-US" i="1" dirty="0"/>
          </a:p>
        </p:txBody>
      </p:sp>
      <p:sp>
        <p:nvSpPr>
          <p:cNvPr id="4" name="Oval 3">
            <a:extLst>
              <a:ext uri="{FF2B5EF4-FFF2-40B4-BE49-F238E27FC236}">
                <a16:creationId xmlns:a16="http://schemas.microsoft.com/office/drawing/2014/main" id="{CA541720-8A06-BD2A-DDB1-41314BF0B3EE}"/>
              </a:ext>
            </a:extLst>
          </p:cNvPr>
          <p:cNvSpPr>
            <a:spLocks noChangeAspect="1"/>
          </p:cNvSpPr>
          <p:nvPr/>
        </p:nvSpPr>
        <p:spPr>
          <a:xfrm>
            <a:off x="259098" y="1392585"/>
            <a:ext cx="4951077" cy="4951077"/>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8846837-4C6C-ACA6-294B-DCF06B70D6D2}"/>
              </a:ext>
            </a:extLst>
          </p:cNvPr>
          <p:cNvSpPr>
            <a:spLocks noGrp="1"/>
          </p:cNvSpPr>
          <p:nvPr>
            <p:ph type="title"/>
          </p:nvPr>
        </p:nvSpPr>
        <p:spPr>
          <a:xfrm>
            <a:off x="1097280" y="286604"/>
            <a:ext cx="9561195" cy="980222"/>
          </a:xfrm>
        </p:spPr>
        <p:txBody>
          <a:bodyPr>
            <a:normAutofit fontScale="90000"/>
          </a:bodyPr>
          <a:lstStyle/>
          <a:p>
            <a:r>
              <a:rPr lang="en-US" dirty="0"/>
              <a:t>OSU Extension Master Gardener Program</a:t>
            </a:r>
          </a:p>
        </p:txBody>
      </p:sp>
      <p:sp>
        <p:nvSpPr>
          <p:cNvPr id="6" name="Content Placeholder 5">
            <a:extLst>
              <a:ext uri="{FF2B5EF4-FFF2-40B4-BE49-F238E27FC236}">
                <a16:creationId xmlns:a16="http://schemas.microsoft.com/office/drawing/2014/main" id="{9D6A3E02-2086-0983-1B74-963ED400DA48}"/>
              </a:ext>
            </a:extLst>
          </p:cNvPr>
          <p:cNvSpPr>
            <a:spLocks noGrp="1"/>
          </p:cNvSpPr>
          <p:nvPr>
            <p:ph idx="1"/>
          </p:nvPr>
        </p:nvSpPr>
        <p:spPr>
          <a:xfrm>
            <a:off x="192024" y="1266827"/>
            <a:ext cx="11323984" cy="4602268"/>
          </a:xfrm>
        </p:spPr>
        <p:txBody>
          <a:bodyPr/>
          <a:lstStyle/>
          <a:p>
            <a:endParaRPr lang="en-US" dirty="0"/>
          </a:p>
          <a:p>
            <a:endParaRPr lang="en-US" dirty="0"/>
          </a:p>
          <a:p>
            <a:endParaRPr lang="en-US" dirty="0"/>
          </a:p>
        </p:txBody>
      </p:sp>
    </p:spTree>
    <p:extLst>
      <p:ext uri="{BB962C8B-B14F-4D97-AF65-F5344CB8AC3E}">
        <p14:creationId xmlns:p14="http://schemas.microsoft.com/office/powerpoint/2010/main" val="250236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6871"/>
            <a:ext cx="12192000" cy="1433959"/>
          </a:xfrm>
          <a:prstGeom prst="rect">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0" y="8191"/>
            <a:ext cx="12191999" cy="1433959"/>
          </a:xfrm>
          <a:solidFill>
            <a:schemeClr val="accent2"/>
          </a:solidFill>
        </p:spPr>
        <p:txBody>
          <a:bodyPr>
            <a:normAutofit/>
          </a:bodyPr>
          <a:lstStyle/>
          <a:p>
            <a:pPr algn="ctr"/>
            <a:r>
              <a:rPr lang="en-US" sz="3600" dirty="0">
                <a:solidFill>
                  <a:schemeClr val="bg1"/>
                </a:solidFill>
                <a:latin typeface="Stratum2 Regular" panose="020B0506030000020004" pitchFamily="34" charset="0"/>
              </a:rPr>
              <a:t>OSU Extension Service and Master Gardener Associations</a:t>
            </a:r>
            <a:br>
              <a:rPr lang="en-US" sz="3600" dirty="0">
                <a:solidFill>
                  <a:schemeClr val="bg1"/>
                </a:solidFill>
                <a:latin typeface="Stratum2 Regular" panose="020B0506030000020004" pitchFamily="34" charset="0"/>
              </a:rPr>
            </a:br>
            <a:r>
              <a:rPr lang="en-US" sz="3600" dirty="0">
                <a:solidFill>
                  <a:schemeClr val="bg1"/>
                </a:solidFill>
                <a:latin typeface="Stratum2 Regular" panose="020B0506030000020004" pitchFamily="34" charset="0"/>
              </a:rPr>
              <a:t>Events Calendar</a:t>
            </a:r>
          </a:p>
        </p:txBody>
      </p:sp>
      <p:sp>
        <p:nvSpPr>
          <p:cNvPr id="5" name="Content Placeholder 4"/>
          <p:cNvSpPr>
            <a:spLocks noGrp="1"/>
          </p:cNvSpPr>
          <p:nvPr>
            <p:ph sz="half" idx="1"/>
          </p:nvPr>
        </p:nvSpPr>
        <p:spPr>
          <a:xfrm>
            <a:off x="838200" y="1825625"/>
            <a:ext cx="4648200" cy="4351338"/>
          </a:xfrm>
        </p:spPr>
        <p:txBody>
          <a:bodyPr>
            <a:normAutofit/>
          </a:bodyPr>
          <a:lstStyle/>
          <a:p>
            <a:pPr marL="0" indent="0">
              <a:buNone/>
            </a:pPr>
            <a:endParaRPr lang="en-US" sz="4000" b="1" i="1" dirty="0">
              <a:solidFill>
                <a:srgbClr val="003B5C"/>
              </a:solidFill>
            </a:endParaRPr>
          </a:p>
          <a:p>
            <a:pPr marL="457200" lvl="1" indent="0">
              <a:buNone/>
            </a:pPr>
            <a:endParaRPr lang="en-US" b="1" dirty="0">
              <a:solidFill>
                <a:srgbClr val="003B5C"/>
              </a:solidFill>
            </a:endParaRPr>
          </a:p>
        </p:txBody>
      </p:sp>
      <p:sp>
        <p:nvSpPr>
          <p:cNvPr id="2" name="Content Placeholder 1"/>
          <p:cNvSpPr>
            <a:spLocks noGrp="1"/>
          </p:cNvSpPr>
          <p:nvPr>
            <p:ph sz="half" idx="2"/>
          </p:nvPr>
        </p:nvSpPr>
        <p:spPr>
          <a:xfrm>
            <a:off x="235403" y="1859250"/>
            <a:ext cx="5705541" cy="4464649"/>
          </a:xfrm>
        </p:spPr>
        <p:txBody>
          <a:bodyPr>
            <a:normAutofit/>
          </a:bodyPr>
          <a:lstStyle/>
          <a:p>
            <a:pPr marL="0" indent="0">
              <a:buNone/>
            </a:pPr>
            <a:r>
              <a:rPr lang="en-US" sz="3200" b="1" dirty="0"/>
              <a:t>Find </a:t>
            </a:r>
            <a:r>
              <a:rPr lang="en-US" sz="3200" b="1" dirty="0">
                <a:latin typeface="Kievit Offc" panose="020B0504030101020102" pitchFamily="34" charset="0"/>
              </a:rPr>
              <a:t>upcoming events at:</a:t>
            </a:r>
          </a:p>
          <a:p>
            <a:pPr marL="0" indent="0">
              <a:buNone/>
            </a:pPr>
            <a:endParaRPr lang="en-US" sz="2400" i="1" dirty="0">
              <a:latin typeface="Kievit Offc" panose="020B0504030101020102" pitchFamily="34" charset="0"/>
            </a:endParaRPr>
          </a:p>
          <a:p>
            <a:pPr marL="0" indent="0">
              <a:buNone/>
            </a:pPr>
            <a:r>
              <a:rPr lang="en-US" sz="2400" i="1" dirty="0">
                <a:latin typeface="Kievit Offc" panose="020B0504030101020102" pitchFamily="34" charset="0"/>
              </a:rPr>
              <a:t>-Free events and webinars, all welcome!</a:t>
            </a:r>
          </a:p>
          <a:p>
            <a:pPr marL="0" indent="0">
              <a:lnSpc>
                <a:spcPct val="150000"/>
              </a:lnSpc>
              <a:buNone/>
            </a:pPr>
            <a:r>
              <a:rPr lang="en-US" sz="2400" i="1" dirty="0">
                <a:latin typeface="Kievit Offc" panose="020B0504030101020102" pitchFamily="34" charset="0"/>
              </a:rPr>
              <a:t>-Register for some in advance </a:t>
            </a:r>
          </a:p>
          <a:p>
            <a:pPr marL="0" indent="0">
              <a:buNone/>
            </a:pPr>
            <a:endParaRPr lang="en-US" sz="2400" dirty="0"/>
          </a:p>
          <a:p>
            <a:pPr marL="0" indent="0">
              <a:buNone/>
            </a:pPr>
            <a:endParaRPr lang="en-US" sz="2400" dirty="0"/>
          </a:p>
        </p:txBody>
      </p:sp>
      <p:sp>
        <p:nvSpPr>
          <p:cNvPr id="20" name="TextBox 19">
            <a:extLst>
              <a:ext uri="{FF2B5EF4-FFF2-40B4-BE49-F238E27FC236}">
                <a16:creationId xmlns:a16="http://schemas.microsoft.com/office/drawing/2014/main" id="{42B5AB8E-8ABC-7607-B704-34DBA13804C0}"/>
              </a:ext>
            </a:extLst>
          </p:cNvPr>
          <p:cNvSpPr txBox="1"/>
          <p:nvPr/>
        </p:nvSpPr>
        <p:spPr>
          <a:xfrm>
            <a:off x="5486400" y="1774990"/>
            <a:ext cx="5929551" cy="584775"/>
          </a:xfrm>
          <a:prstGeom prst="rect">
            <a:avLst/>
          </a:prstGeom>
          <a:noFill/>
        </p:spPr>
        <p:txBody>
          <a:bodyPr wrap="square" rtlCol="0">
            <a:spAutoFit/>
          </a:bodyPr>
          <a:lstStyle/>
          <a:p>
            <a:pPr marL="0" indent="0" algn="ctr">
              <a:buNone/>
            </a:pPr>
            <a:r>
              <a:rPr lang="en-US" sz="3200" dirty="0">
                <a:solidFill>
                  <a:schemeClr val="accent2">
                    <a:lumMod val="75000"/>
                  </a:schemeClr>
                </a:solidFill>
                <a:latin typeface="Kievit Offc" panose="020B0504030101020102" pitchFamily="34" charset="0"/>
                <a:hlinkClick r:id="rId4">
                  <a:extLst>
                    <a:ext uri="{A12FA001-AC4F-418D-AE19-62706E023703}">
                      <ahyp:hlinkClr xmlns:ahyp="http://schemas.microsoft.com/office/drawing/2018/hyperlinkcolor" val="tx"/>
                    </a:ext>
                  </a:extLst>
                </a:hlinkClick>
              </a:rPr>
              <a:t>www.metromastergardeners.org</a:t>
            </a:r>
            <a:endParaRPr lang="en-US" sz="3200" dirty="0">
              <a:solidFill>
                <a:schemeClr val="accent2">
                  <a:lumMod val="75000"/>
                </a:schemeClr>
              </a:solidFill>
              <a:latin typeface="Kievit Offc" panose="020B0504030101020102" pitchFamily="34" charset="0"/>
            </a:endParaRPr>
          </a:p>
        </p:txBody>
      </p:sp>
      <p:pic>
        <p:nvPicPr>
          <p:cNvPr id="9" name="Picture 8" descr="A person holding small pots with plants&#10;&#10;Description automatically generated">
            <a:extLst>
              <a:ext uri="{FF2B5EF4-FFF2-40B4-BE49-F238E27FC236}">
                <a16:creationId xmlns:a16="http://schemas.microsoft.com/office/drawing/2014/main" id="{136D7A34-9B43-39B9-5598-4A61C8681B31}"/>
              </a:ext>
            </a:extLst>
          </p:cNvPr>
          <p:cNvPicPr>
            <a:picLocks noChangeAspect="1"/>
          </p:cNvPicPr>
          <p:nvPr/>
        </p:nvPicPr>
        <p:blipFill>
          <a:blip r:embed="rId5"/>
          <a:stretch>
            <a:fillRect/>
          </a:stretch>
        </p:blipFill>
        <p:spPr>
          <a:xfrm>
            <a:off x="838200" y="4233041"/>
            <a:ext cx="2991836" cy="1994557"/>
          </a:xfrm>
          <a:prstGeom prst="rect">
            <a:avLst/>
          </a:prstGeom>
        </p:spPr>
      </p:pic>
      <p:sp>
        <p:nvSpPr>
          <p:cNvPr id="11" name="TextBox 10">
            <a:extLst>
              <a:ext uri="{FF2B5EF4-FFF2-40B4-BE49-F238E27FC236}">
                <a16:creationId xmlns:a16="http://schemas.microsoft.com/office/drawing/2014/main" id="{61B2FA94-0A1E-E91D-89A3-8866E19AFD30}"/>
              </a:ext>
            </a:extLst>
          </p:cNvPr>
          <p:cNvSpPr txBox="1"/>
          <p:nvPr/>
        </p:nvSpPr>
        <p:spPr>
          <a:xfrm>
            <a:off x="957905" y="6283439"/>
            <a:ext cx="2503790" cy="276999"/>
          </a:xfrm>
          <a:prstGeom prst="rect">
            <a:avLst/>
          </a:prstGeom>
          <a:noFill/>
        </p:spPr>
        <p:txBody>
          <a:bodyPr wrap="square">
            <a:spAutoFit/>
          </a:bodyPr>
          <a:lstStyle/>
          <a:p>
            <a:r>
              <a:rPr lang="en-US" sz="1200" dirty="0"/>
              <a:t>Photo credit: OSU Extension Service</a:t>
            </a:r>
          </a:p>
        </p:txBody>
      </p:sp>
      <p:pic>
        <p:nvPicPr>
          <p:cNvPr id="7" name="Picture 6">
            <a:extLst>
              <a:ext uri="{FF2B5EF4-FFF2-40B4-BE49-F238E27FC236}">
                <a16:creationId xmlns:a16="http://schemas.microsoft.com/office/drawing/2014/main" id="{70279220-7E41-9928-4ED3-1B62E9F3B376}"/>
              </a:ext>
            </a:extLst>
          </p:cNvPr>
          <p:cNvPicPr>
            <a:picLocks noChangeAspect="1"/>
          </p:cNvPicPr>
          <p:nvPr/>
        </p:nvPicPr>
        <p:blipFill>
          <a:blip r:embed="rId6"/>
          <a:stretch>
            <a:fillRect/>
          </a:stretch>
        </p:blipFill>
        <p:spPr>
          <a:xfrm>
            <a:off x="5710410" y="2534116"/>
            <a:ext cx="5705541" cy="3018774"/>
          </a:xfrm>
          <a:prstGeom prst="rect">
            <a:avLst/>
          </a:prstGeom>
        </p:spPr>
      </p:pic>
    </p:spTree>
    <p:custDataLst>
      <p:tags r:id="rId1"/>
    </p:custDataLst>
    <p:extLst>
      <p:ext uri="{BB962C8B-B14F-4D97-AF65-F5344CB8AC3E}">
        <p14:creationId xmlns:p14="http://schemas.microsoft.com/office/powerpoint/2010/main" val="169814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6D03-63CE-4362-41D0-83CD6605D474}"/>
              </a:ext>
            </a:extLst>
          </p:cNvPr>
          <p:cNvSpPr>
            <a:spLocks noGrp="1"/>
          </p:cNvSpPr>
          <p:nvPr>
            <p:ph type="title"/>
          </p:nvPr>
        </p:nvSpPr>
        <p:spPr/>
        <p:txBody>
          <a:bodyPr>
            <a:normAutofit/>
          </a:bodyPr>
          <a:lstStyle/>
          <a:p>
            <a:pPr algn="ctr"/>
            <a:r>
              <a:rPr lang="en-US" sz="3600" dirty="0"/>
              <a:t>Washington County Master Gardener Association</a:t>
            </a:r>
          </a:p>
        </p:txBody>
      </p:sp>
      <p:sp>
        <p:nvSpPr>
          <p:cNvPr id="4" name="TextBox 3">
            <a:extLst>
              <a:ext uri="{FF2B5EF4-FFF2-40B4-BE49-F238E27FC236}">
                <a16:creationId xmlns:a16="http://schemas.microsoft.com/office/drawing/2014/main" id="{49697DD7-B92F-C3CC-F874-2B7882B27100}"/>
              </a:ext>
            </a:extLst>
          </p:cNvPr>
          <p:cNvSpPr txBox="1"/>
          <p:nvPr/>
        </p:nvSpPr>
        <p:spPr>
          <a:xfrm>
            <a:off x="5710989" y="1843950"/>
            <a:ext cx="5993331" cy="470898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Works in support of and in collaboration with the OSU Extension Service Master Gardener Program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Volunteers to educate the public about sustainable and affordable gardening by providing relevant, research-based education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kern="0" dirty="0">
              <a:solidFill>
                <a:prstClr val="black"/>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For information about WCMGA free educational events see our website :</a:t>
            </a:r>
          </a:p>
          <a:p>
            <a:pPr marR="0" lvl="0" defTabSz="914400" eaLnBrk="1" fontAlgn="auto" latinLnBrk="0" hangingPunct="1">
              <a:lnSpc>
                <a:spcPct val="100000"/>
              </a:lnSpc>
              <a:spcBef>
                <a:spcPts val="0"/>
              </a:spcBef>
              <a:spcAft>
                <a:spcPts val="0"/>
              </a:spcAft>
              <a:buClrTx/>
              <a:buSzTx/>
              <a:tabLst/>
              <a:defRPr/>
            </a:pPr>
            <a:r>
              <a:rPr lang="en-US" sz="2000" kern="0" dirty="0">
                <a:solidFill>
                  <a:srgbClr val="0070C0"/>
                </a:solidFill>
                <a:hlinkClick r:id="rId3">
                  <a:extLst>
                    <a:ext uri="{A12FA001-AC4F-418D-AE19-62706E023703}">
                      <ahyp:hlinkClr xmlns:ahyp="http://schemas.microsoft.com/office/drawing/2018/hyperlinkcolor" val="tx"/>
                    </a:ext>
                  </a:extLst>
                </a:hlinkClick>
              </a:rPr>
              <a:t> www.washingtoncountymastergardeners.org</a:t>
            </a:r>
            <a:r>
              <a:rPr lang="en-US" sz="2000" kern="0" dirty="0">
                <a:solidFill>
                  <a:srgbClr val="0070C0"/>
                </a:solidFill>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kern="0" dirty="0">
              <a:solidFill>
                <a:prstClr val="black"/>
              </a:solidFill>
            </a:endParaRPr>
          </a:p>
          <a:p>
            <a:pPr marR="0" lvl="0" defTabSz="914400" eaLnBrk="1" fontAlgn="auto" latinLnBrk="0" hangingPunct="1">
              <a:lnSpc>
                <a:spcPct val="100000"/>
              </a:lnSpc>
              <a:spcBef>
                <a:spcPts val="0"/>
              </a:spcBef>
              <a:spcAft>
                <a:spcPts val="0"/>
              </a:spcAft>
              <a:buClrTx/>
              <a:buSzTx/>
              <a:tabLst/>
              <a:defRPr/>
            </a:pPr>
            <a:endParaRPr lang="en-US" sz="2000" kern="0" dirty="0">
              <a:solidFill>
                <a:prstClr val="black"/>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kern="0" dirty="0">
              <a:solidFill>
                <a:prstClr val="black"/>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pic>
        <p:nvPicPr>
          <p:cNvPr id="5" name="Content Placeholder 4">
            <a:extLst>
              <a:ext uri="{FF2B5EF4-FFF2-40B4-BE49-F238E27FC236}">
                <a16:creationId xmlns:a16="http://schemas.microsoft.com/office/drawing/2014/main" id="{722FE5B9-B668-EC68-4377-A25813FAA40D}"/>
              </a:ext>
            </a:extLst>
          </p:cNvPr>
          <p:cNvPicPr>
            <a:picLocks noGrp="1" noChangeAspect="1"/>
          </p:cNvPicPr>
          <p:nvPr>
            <p:ph idx="1"/>
          </p:nvPr>
        </p:nvPicPr>
        <p:blipFill rotWithShape="1">
          <a:blip r:embed="rId4"/>
          <a:srcRect r="18825"/>
          <a:stretch/>
        </p:blipFill>
        <p:spPr>
          <a:xfrm rot="5400000">
            <a:off x="1285875" y="2180242"/>
            <a:ext cx="4022725" cy="3716715"/>
          </a:xfrm>
          <a:prstGeom prst="rect">
            <a:avLst/>
          </a:prstGeom>
        </p:spPr>
      </p:pic>
      <p:pic>
        <p:nvPicPr>
          <p:cNvPr id="8" name="Picture 7">
            <a:extLst>
              <a:ext uri="{FF2B5EF4-FFF2-40B4-BE49-F238E27FC236}">
                <a16:creationId xmlns:a16="http://schemas.microsoft.com/office/drawing/2014/main" id="{89934122-7DD5-FDA1-211B-907AE46D87A2}"/>
              </a:ext>
            </a:extLst>
          </p:cNvPr>
          <p:cNvPicPr>
            <a:picLocks noChangeAspect="1"/>
          </p:cNvPicPr>
          <p:nvPr/>
        </p:nvPicPr>
        <p:blipFill>
          <a:blip r:embed="rId5"/>
          <a:stretch>
            <a:fillRect/>
          </a:stretch>
        </p:blipFill>
        <p:spPr>
          <a:xfrm>
            <a:off x="9672792" y="5036950"/>
            <a:ext cx="1814960" cy="896184"/>
          </a:xfrm>
          <a:prstGeom prst="rect">
            <a:avLst/>
          </a:prstGeom>
        </p:spPr>
      </p:pic>
    </p:spTree>
    <p:extLst>
      <p:ext uri="{BB962C8B-B14F-4D97-AF65-F5344CB8AC3E}">
        <p14:creationId xmlns:p14="http://schemas.microsoft.com/office/powerpoint/2010/main" val="220077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4633CA-6563-6A13-7A19-B6F62817DAEF}"/>
              </a:ext>
            </a:extLst>
          </p:cNvPr>
          <p:cNvSpPr txBox="1"/>
          <p:nvPr/>
        </p:nvSpPr>
        <p:spPr>
          <a:xfrm>
            <a:off x="4666488" y="1913936"/>
            <a:ext cx="6094476" cy="3539430"/>
          </a:xfrm>
          <a:prstGeom prst="rect">
            <a:avLst/>
          </a:prstGeom>
          <a:noFill/>
        </p:spPr>
        <p:txBody>
          <a:bodyPr wrap="square">
            <a:spAutoFit/>
          </a:bodyPr>
          <a:lstStyle/>
          <a:p>
            <a:r>
              <a:rPr lang="en-US" sz="1400" dirty="0"/>
              <a:t>The Washington County Master Gardener Association acknowledges that the land occupied by our gardens rests on the ancestral lands of the Tualatin band of Kalapuyans, who once lived along the Tualatin River before the forced removal from their land prescribed by the Willamette Valley Treaty of 1855.​</a:t>
            </a:r>
          </a:p>
          <a:p>
            <a:endParaRPr lang="en-US" sz="1400" dirty="0"/>
          </a:p>
          <a:p>
            <a:r>
              <a:rPr lang="en-US" sz="1400" dirty="0"/>
              <a:t>Members of The Confederated Tribes of the Grand Ronde and The Confederated Tribes of Siletz, the Kalapuya people continue to be purposeful stewards of their land by design.  They managed a seasonal fire and harvest regimen until the 1840’s and are currently involved in efforts to restore native habitat in the Willamette Valley.  We seek to educate ourselves about their lifeways and collaborate with them using both traditional and scientific gardening methods.​</a:t>
            </a:r>
          </a:p>
          <a:p>
            <a:endParaRPr lang="en-US" sz="1400" dirty="0"/>
          </a:p>
          <a:p>
            <a:r>
              <a:rPr lang="en-US" sz="1400" dirty="0"/>
              <a:t>We further express our gratitude to their descendants for carrying on the traditions and culture of their ancestors.  We invite everyone to appreciate and reflect on the resilience and healing power of the land and community of their ancestors.​</a:t>
            </a:r>
          </a:p>
        </p:txBody>
      </p:sp>
      <p:pic>
        <p:nvPicPr>
          <p:cNvPr id="1026" name="Picture 2">
            <a:extLst>
              <a:ext uri="{FF2B5EF4-FFF2-40B4-BE49-F238E27FC236}">
                <a16:creationId xmlns:a16="http://schemas.microsoft.com/office/drawing/2014/main" id="{49527C3E-D0AE-88C5-3BE7-2A853AB24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390" y="2305050"/>
            <a:ext cx="2262614" cy="240243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320AB609-ECC2-B302-85C7-F919501DED90}"/>
              </a:ext>
            </a:extLst>
          </p:cNvPr>
          <p:cNvSpPr>
            <a:spLocks noGrp="1"/>
          </p:cNvSpPr>
          <p:nvPr>
            <p:ph type="title"/>
          </p:nvPr>
        </p:nvSpPr>
        <p:spPr/>
        <p:txBody>
          <a:bodyPr/>
          <a:lstStyle/>
          <a:p>
            <a:r>
              <a:rPr lang="en-US" dirty="0"/>
              <a:t>Land Acknowledgement </a:t>
            </a:r>
          </a:p>
        </p:txBody>
      </p:sp>
    </p:spTree>
    <p:extLst>
      <p:ext uri="{BB962C8B-B14F-4D97-AF65-F5344CB8AC3E}">
        <p14:creationId xmlns:p14="http://schemas.microsoft.com/office/powerpoint/2010/main" val="4254945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0C6DF66-FB84-4054-ACF8-28779CFE247B}"/>
              </a:ext>
            </a:extLst>
          </p:cNvPr>
          <p:cNvSpPr>
            <a:spLocks noGrp="1"/>
          </p:cNvSpPr>
          <p:nvPr>
            <p:ph type="title"/>
          </p:nvPr>
        </p:nvSpPr>
        <p:spPr/>
        <p:txBody>
          <a:bodyPr anchor="ctr">
            <a:normAutofit/>
          </a:bodyPr>
          <a:lstStyle/>
          <a:p>
            <a:r>
              <a:rPr lang="en-US" sz="3600" dirty="0">
                <a:solidFill>
                  <a:srgbClr val="FFFFFF"/>
                </a:solidFill>
              </a:rPr>
              <a:t>Blueberry Care  Topics</a:t>
            </a:r>
          </a:p>
        </p:txBody>
      </p:sp>
      <p:sp>
        <p:nvSpPr>
          <p:cNvPr id="79" name="Content Placeholder 10">
            <a:extLst>
              <a:ext uri="{FF2B5EF4-FFF2-40B4-BE49-F238E27FC236}">
                <a16:creationId xmlns:a16="http://schemas.microsoft.com/office/drawing/2014/main" id="{02CFB59C-BCA1-4B46-BEC3-433523C20785}"/>
              </a:ext>
            </a:extLst>
          </p:cNvPr>
          <p:cNvSpPr>
            <a:spLocks noGrp="1"/>
          </p:cNvSpPr>
          <p:nvPr>
            <p:ph idx="1"/>
          </p:nvPr>
        </p:nvSpPr>
        <p:spPr/>
        <p:txBody>
          <a:bodyPr anchor="ctr">
            <a:normAutofit/>
          </a:bodyPr>
          <a:lstStyle/>
          <a:p>
            <a:pPr>
              <a:buFont typeface="Arial" panose="020B0604020202020204" pitchFamily="34" charset="0"/>
              <a:buChar char="•"/>
            </a:pPr>
            <a:endParaRPr lang="en-US" dirty="0"/>
          </a:p>
          <a:p>
            <a:pPr>
              <a:buFont typeface="Arial" panose="020B0604020202020204" pitchFamily="34" charset="0"/>
              <a:buChar char="•"/>
            </a:pPr>
            <a:r>
              <a:rPr lang="en-US" dirty="0"/>
              <a:t>Soil Management  </a:t>
            </a:r>
          </a:p>
          <a:p>
            <a:pPr>
              <a:buFont typeface="Arial" panose="020B0604020202020204" pitchFamily="34" charset="0"/>
              <a:buChar char="•"/>
            </a:pPr>
            <a:r>
              <a:rPr lang="en-US" dirty="0"/>
              <a:t>Varieties for our area- </a:t>
            </a:r>
            <a:r>
              <a:rPr lang="en-US" b="1" i="1" dirty="0">
                <a:solidFill>
                  <a:schemeClr val="accent2"/>
                </a:solidFill>
              </a:rPr>
              <a:t>Willamette Valley</a:t>
            </a:r>
            <a:r>
              <a:rPr lang="en-US" dirty="0"/>
              <a:t>: </a:t>
            </a:r>
            <a:r>
              <a:rPr lang="en-US" sz="1600" dirty="0"/>
              <a:t> </a:t>
            </a:r>
          </a:p>
          <a:p>
            <a:pPr lvl="1">
              <a:buFont typeface="Wingdings" panose="05000000000000000000" pitchFamily="2" charset="2"/>
              <a:buChar char="Ø"/>
            </a:pPr>
            <a:r>
              <a:rPr lang="en-US" b="1" dirty="0">
                <a:solidFill>
                  <a:schemeClr val="accent2"/>
                </a:solidFill>
              </a:rPr>
              <a:t>  Northern highbush (6’-7’ </a:t>
            </a:r>
            <a:r>
              <a:rPr lang="en-US" b="1" dirty="0" err="1">
                <a:solidFill>
                  <a:schemeClr val="accent2"/>
                </a:solidFill>
              </a:rPr>
              <a:t>ht</a:t>
            </a:r>
            <a:r>
              <a:rPr lang="en-US" b="1" dirty="0">
                <a:solidFill>
                  <a:schemeClr val="accent2"/>
                </a:solidFill>
              </a:rPr>
              <a:t>)</a:t>
            </a:r>
          </a:p>
          <a:p>
            <a:pPr lvl="1">
              <a:buFont typeface="Wingdings" panose="05000000000000000000" pitchFamily="2" charset="2"/>
              <a:buChar char="Ø"/>
            </a:pPr>
            <a:r>
              <a:rPr lang="en-US" b="1" dirty="0">
                <a:solidFill>
                  <a:schemeClr val="accent2"/>
                </a:solidFill>
              </a:rPr>
              <a:t>  Half High (hybrid northern highbush &amp; lowbush 2’-4’  </a:t>
            </a:r>
            <a:r>
              <a:rPr lang="en-US" b="1" dirty="0" err="1">
                <a:solidFill>
                  <a:schemeClr val="accent2"/>
                </a:solidFill>
              </a:rPr>
              <a:t>ht</a:t>
            </a:r>
            <a:r>
              <a:rPr lang="en-US" b="1" dirty="0">
                <a:solidFill>
                  <a:schemeClr val="accent2"/>
                </a:solidFill>
              </a:rPr>
              <a:t>)</a:t>
            </a:r>
          </a:p>
          <a:p>
            <a:pPr lvl="1">
              <a:buFont typeface="Wingdings" panose="05000000000000000000" pitchFamily="2" charset="2"/>
              <a:buChar char="Ø"/>
            </a:pPr>
            <a:r>
              <a:rPr lang="en-US" b="1" dirty="0">
                <a:solidFill>
                  <a:schemeClr val="accent2"/>
                </a:solidFill>
              </a:rPr>
              <a:t>  </a:t>
            </a:r>
            <a:r>
              <a:rPr lang="en-US" b="1" dirty="0" err="1">
                <a:solidFill>
                  <a:schemeClr val="accent2"/>
                </a:solidFill>
              </a:rPr>
              <a:t>Rabbiteye</a:t>
            </a:r>
            <a:r>
              <a:rPr lang="en-US" b="1" dirty="0">
                <a:solidFill>
                  <a:schemeClr val="accent2"/>
                </a:solidFill>
              </a:rPr>
              <a:t> (9’ </a:t>
            </a:r>
            <a:r>
              <a:rPr lang="en-US" b="1" dirty="0" err="1">
                <a:solidFill>
                  <a:schemeClr val="accent2"/>
                </a:solidFill>
              </a:rPr>
              <a:t>ht</a:t>
            </a:r>
            <a:r>
              <a:rPr lang="en-US" b="1" dirty="0">
                <a:solidFill>
                  <a:schemeClr val="accent2"/>
                </a:solidFill>
              </a:rPr>
              <a:t>–needs two cultivars to cross-pollinate)</a:t>
            </a:r>
          </a:p>
          <a:p>
            <a:pPr>
              <a:buFont typeface="Arial" panose="020B0604020202020204" pitchFamily="34" charset="0"/>
              <a:buChar char="•"/>
            </a:pPr>
            <a:r>
              <a:rPr lang="en-US" dirty="0"/>
              <a:t>Fertilizing and adjusting pH</a:t>
            </a:r>
          </a:p>
          <a:p>
            <a:pPr>
              <a:buFont typeface="Arial" panose="020B0604020202020204" pitchFamily="34" charset="0"/>
              <a:buChar char="•"/>
            </a:pPr>
            <a:r>
              <a:rPr lang="en-US" dirty="0"/>
              <a:t>Pruning</a:t>
            </a:r>
          </a:p>
          <a:p>
            <a:pPr marL="383540" lvl="1">
              <a:buFont typeface="Courier New" panose="02070309020205020404" pitchFamily="49" charset="0"/>
              <a:buChar char="o"/>
            </a:pPr>
            <a:r>
              <a:rPr lang="en-US" dirty="0"/>
              <a:t>Pruning Video</a:t>
            </a:r>
            <a:endParaRPr lang="en-US" dirty="0">
              <a:cs typeface="Calibri"/>
            </a:endParaRPr>
          </a:p>
          <a:p>
            <a:pPr>
              <a:buFont typeface="Arial" panose="020B0604020202020204" pitchFamily="34" charset="0"/>
              <a:buChar char="•"/>
            </a:pPr>
            <a:r>
              <a:rPr lang="en-US" dirty="0"/>
              <a:t>Hands On Pruning in the PCC-RC Learning Garden </a:t>
            </a:r>
          </a:p>
          <a:p>
            <a:pPr>
              <a:buFont typeface="Arial" panose="020B0604020202020204" pitchFamily="34" charset="0"/>
              <a:buChar char="•"/>
            </a:pPr>
            <a:r>
              <a:rPr lang="en-US" dirty="0"/>
              <a:t>Resources Listing and </a:t>
            </a:r>
            <a:r>
              <a:rPr lang="en-US" dirty="0" err="1"/>
              <a:t>Powerpoint</a:t>
            </a:r>
            <a:r>
              <a:rPr lang="en-US" dirty="0"/>
              <a:t> at WCMGA website </a:t>
            </a:r>
            <a:r>
              <a:rPr lang="en-US" i="1" dirty="0">
                <a:solidFill>
                  <a:srgbClr val="C00000"/>
                </a:solidFill>
              </a:rPr>
              <a:t>(post by Monday)</a:t>
            </a:r>
          </a:p>
          <a:p>
            <a:pPr marL="0" indent="0">
              <a:buNone/>
            </a:pPr>
            <a:endParaRPr lang="en-US" dirty="0"/>
          </a:p>
          <a:p>
            <a:endParaRPr lang="en-US" dirty="0"/>
          </a:p>
        </p:txBody>
      </p:sp>
      <p:pic>
        <p:nvPicPr>
          <p:cNvPr id="3" name="Picture 2">
            <a:extLst>
              <a:ext uri="{FF2B5EF4-FFF2-40B4-BE49-F238E27FC236}">
                <a16:creationId xmlns:a16="http://schemas.microsoft.com/office/drawing/2014/main" id="{92BA916A-F2EF-4428-9035-516BC2FD4548}"/>
              </a:ext>
            </a:extLst>
          </p:cNvPr>
          <p:cNvPicPr>
            <a:picLocks noChangeAspect="1"/>
          </p:cNvPicPr>
          <p:nvPr/>
        </p:nvPicPr>
        <p:blipFill>
          <a:blip r:embed="rId3"/>
          <a:stretch>
            <a:fillRect/>
          </a:stretch>
        </p:blipFill>
        <p:spPr>
          <a:xfrm>
            <a:off x="723900" y="2893522"/>
            <a:ext cx="2933700" cy="2933700"/>
          </a:xfrm>
          <a:prstGeom prst="rect">
            <a:avLst/>
          </a:prstGeom>
        </p:spPr>
      </p:pic>
      <p:sp>
        <p:nvSpPr>
          <p:cNvPr id="2" name="Text Placeholder 1">
            <a:extLst>
              <a:ext uri="{FF2B5EF4-FFF2-40B4-BE49-F238E27FC236}">
                <a16:creationId xmlns:a16="http://schemas.microsoft.com/office/drawing/2014/main" id="{24C98305-B932-46AA-BFE8-36C7E4466E29}"/>
              </a:ext>
            </a:extLst>
          </p:cNvPr>
          <p:cNvSpPr>
            <a:spLocks noGrp="1"/>
          </p:cNvSpPr>
          <p:nvPr>
            <p:ph type="body" sz="half" idx="2"/>
          </p:nvPr>
        </p:nvSpPr>
        <p:spPr>
          <a:xfrm>
            <a:off x="723900" y="2880359"/>
            <a:ext cx="2933700" cy="2946863"/>
          </a:xfrm>
          <a:ln>
            <a:solidFill>
              <a:schemeClr val="tx1"/>
            </a:solidFill>
          </a:ln>
        </p:spPr>
        <p:txBody>
          <a:bodyPr/>
          <a:lstStyle/>
          <a:p>
            <a:endParaRPr lang="en-US" dirty="0"/>
          </a:p>
        </p:txBody>
      </p:sp>
    </p:spTree>
    <p:extLst>
      <p:ext uri="{BB962C8B-B14F-4D97-AF65-F5344CB8AC3E}">
        <p14:creationId xmlns:p14="http://schemas.microsoft.com/office/powerpoint/2010/main" val="283217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berry cultivators for the pacific northwest&#10;&#10;AI-generated content may be incorrect.">
            <a:extLst>
              <a:ext uri="{FF2B5EF4-FFF2-40B4-BE49-F238E27FC236}">
                <a16:creationId xmlns:a16="http://schemas.microsoft.com/office/drawing/2014/main" id="{BEC4C5A7-19AB-D51F-4044-668B47DA5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206" y="1878532"/>
            <a:ext cx="3035662" cy="3986684"/>
          </a:xfrm>
          <a:prstGeom prst="rect">
            <a:avLst/>
          </a:prstGeom>
          <a:ln w="6350">
            <a:solidFill>
              <a:schemeClr val="tx1"/>
            </a:solidFill>
          </a:ln>
        </p:spPr>
      </p:pic>
      <p:sp>
        <p:nvSpPr>
          <p:cNvPr id="16" name="Title 15">
            <a:extLst>
              <a:ext uri="{FF2B5EF4-FFF2-40B4-BE49-F238E27FC236}">
                <a16:creationId xmlns:a16="http://schemas.microsoft.com/office/drawing/2014/main" id="{B3A8A071-EBAC-4676-BCCC-433DB61499A9}"/>
              </a:ext>
            </a:extLst>
          </p:cNvPr>
          <p:cNvSpPr>
            <a:spLocks noGrp="1"/>
          </p:cNvSpPr>
          <p:nvPr>
            <p:ph type="title"/>
          </p:nvPr>
        </p:nvSpPr>
        <p:spPr>
          <a:xfrm>
            <a:off x="975360" y="286603"/>
            <a:ext cx="10180320" cy="1192001"/>
          </a:xfrm>
        </p:spPr>
        <p:txBody>
          <a:bodyPr>
            <a:normAutofit fontScale="90000"/>
          </a:bodyPr>
          <a:lstStyle/>
          <a:p>
            <a:br>
              <a:rPr lang="en-US" dirty="0"/>
            </a:br>
            <a:r>
              <a:rPr lang="en-US" sz="4000" dirty="0"/>
              <a:t>Growing Blueberries: </a:t>
            </a:r>
            <a:r>
              <a:rPr lang="en-US" sz="3600" dirty="0"/>
              <a:t>Home Gardener Must Have Resources! </a:t>
            </a:r>
            <a:br>
              <a:rPr lang="en-US" sz="3600" dirty="0"/>
            </a:br>
            <a:r>
              <a:rPr lang="en-US" sz="1800" b="1" dirty="0">
                <a:solidFill>
                  <a:schemeClr val="tx1"/>
                </a:solidFill>
                <a:effectLst/>
                <a:latin typeface="Calibri" panose="020F0502020204030204" pitchFamily="34" charset="0"/>
                <a:ea typeface="Aptos" panose="020B0004020202020204" pitchFamily="34" charset="0"/>
              </a:rPr>
              <a:t>OSU Extension Knowledge Base </a:t>
            </a:r>
            <a:r>
              <a:rPr lang="en-US" sz="1800" b="1" u="sng" dirty="0">
                <a:solidFill>
                  <a:schemeClr val="accent2">
                    <a:lumMod val="75000"/>
                  </a:schemeClr>
                </a:solidFill>
                <a:effectLst/>
                <a:latin typeface="Calibri" panose="020F050202020403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https://extension.oregonstate.edu/topics</a:t>
            </a:r>
            <a:endParaRPr lang="en-US" b="1" dirty="0">
              <a:solidFill>
                <a:schemeClr val="accent2">
                  <a:lumMod val="75000"/>
                </a:schemeClr>
              </a:solidFill>
            </a:endParaRPr>
          </a:p>
        </p:txBody>
      </p:sp>
      <p:pic>
        <p:nvPicPr>
          <p:cNvPr id="2" name="Picture 1">
            <a:extLst>
              <a:ext uri="{FF2B5EF4-FFF2-40B4-BE49-F238E27FC236}">
                <a16:creationId xmlns:a16="http://schemas.microsoft.com/office/drawing/2014/main" id="{0D958CD6-A228-B6E6-75F8-971213FFC5ED}"/>
              </a:ext>
            </a:extLst>
          </p:cNvPr>
          <p:cNvPicPr>
            <a:picLocks noChangeAspect="1"/>
          </p:cNvPicPr>
          <p:nvPr/>
        </p:nvPicPr>
        <p:blipFill>
          <a:blip r:embed="rId4"/>
          <a:stretch>
            <a:fillRect/>
          </a:stretch>
        </p:blipFill>
        <p:spPr>
          <a:xfrm>
            <a:off x="2467267" y="1878532"/>
            <a:ext cx="3072516" cy="3986684"/>
          </a:xfrm>
          <a:prstGeom prst="rect">
            <a:avLst/>
          </a:prstGeom>
          <a:ln w="6350">
            <a:solidFill>
              <a:schemeClr val="tx1"/>
            </a:solidFill>
          </a:ln>
        </p:spPr>
      </p:pic>
    </p:spTree>
    <p:extLst>
      <p:ext uri="{BB962C8B-B14F-4D97-AF65-F5344CB8AC3E}">
        <p14:creationId xmlns:p14="http://schemas.microsoft.com/office/powerpoint/2010/main" val="3290777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ast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agrance Flipchart Signs SA Work File" id="{5CADBB96-2DF8-1846-9292-28D3B676865B}" vid="{BFAC39A0-F118-194B-A001-A112DFAFCF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4186</TotalTime>
  <Words>2408</Words>
  <Application>Microsoft Office PowerPoint</Application>
  <PresentationFormat>Widescreen</PresentationFormat>
  <Paragraphs>436</Paragraphs>
  <Slides>27</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Calibri</vt:lpstr>
      <vt:lpstr>Calibri Light</vt:lpstr>
      <vt:lpstr>Courier New</vt:lpstr>
      <vt:lpstr>Kievit Offc</vt:lpstr>
      <vt:lpstr>Myriad Pro</vt:lpstr>
      <vt:lpstr>Myriad Pro Light</vt:lpstr>
      <vt:lpstr>Stratum2 Regular</vt:lpstr>
      <vt:lpstr>Times New Roman</vt:lpstr>
      <vt:lpstr>Wingdings</vt:lpstr>
      <vt:lpstr>Retrospect</vt:lpstr>
      <vt:lpstr>Master slide</vt:lpstr>
      <vt:lpstr>Blueberry Care  February 21, 2026 </vt:lpstr>
      <vt:lpstr>PowerPoint Presentation</vt:lpstr>
      <vt:lpstr>OSU Extension provides information and expertise to help meet local challenges and help every Oregonian thrive.</vt:lpstr>
      <vt:lpstr>OSU Extension Master Gardener Program</vt:lpstr>
      <vt:lpstr>OSU Extension Service and Master Gardener Associations Events Calendar</vt:lpstr>
      <vt:lpstr>Washington County Master Gardener Association</vt:lpstr>
      <vt:lpstr>Land Acknowledgement </vt:lpstr>
      <vt:lpstr>Blueberry Care  Topics</vt:lpstr>
      <vt:lpstr> Growing Blueberries: Home Gardener Must Have Resources!  OSU Extension Knowledge Base https://extension.oregonstate.edu/topics</vt:lpstr>
      <vt:lpstr> </vt:lpstr>
      <vt:lpstr>Blueberry varieties (Source OSU Publication PNW 656 Blueberry Cultivars for the  Pacific Northwest) </vt:lpstr>
      <vt:lpstr>For a deeper dive…</vt:lpstr>
      <vt:lpstr>What do blueberries need to thrive?</vt:lpstr>
      <vt:lpstr>Site Prep</vt:lpstr>
      <vt:lpstr>Planting Blueberries </vt:lpstr>
      <vt:lpstr>Transplanting a Blueberry</vt:lpstr>
      <vt:lpstr>PowerPoint Presentation</vt:lpstr>
      <vt:lpstr>Nutrient Management   </vt:lpstr>
      <vt:lpstr>Blueberry Care Timetable     (Source Growing Blueberries in Your Home Garden, OSU  Extension Publication EC 1304)  </vt:lpstr>
      <vt:lpstr>Other Care Needs - birdnetting, weed removal, site away from trees</vt:lpstr>
      <vt:lpstr>Why  prune  and when to prune blueberries?</vt:lpstr>
      <vt:lpstr>Flowering buds vs. vegetative buds</vt:lpstr>
      <vt:lpstr>  </vt:lpstr>
      <vt:lpstr>Steps to Prune-recap </vt:lpstr>
      <vt:lpstr>   Wrap up in classroom, on to pruning in the garden…  </vt:lpstr>
      <vt:lpstr>Washington County  Master Gardener Association</vt:lpstr>
      <vt:lpstr>Where you can find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Blueberry Care</dc:title>
  <dc:creator>WCMGA Education Garden</dc:creator>
  <cp:lastModifiedBy>Sue Ryburn</cp:lastModifiedBy>
  <cp:revision>114</cp:revision>
  <cp:lastPrinted>2026-02-21T01:02:33Z</cp:lastPrinted>
  <dcterms:created xsi:type="dcterms:W3CDTF">2020-02-12T18:27:47Z</dcterms:created>
  <dcterms:modified xsi:type="dcterms:W3CDTF">2026-02-23T16:32:28Z</dcterms:modified>
</cp:coreProperties>
</file>